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8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91" r:id="rId19"/>
    <p:sldId id="287" r:id="rId20"/>
    <p:sldId id="275" r:id="rId21"/>
    <p:sldId id="276" r:id="rId22"/>
    <p:sldId id="277" r:id="rId23"/>
    <p:sldId id="292" r:id="rId24"/>
    <p:sldId id="278" r:id="rId25"/>
    <p:sldId id="285" r:id="rId26"/>
    <p:sldId id="279" r:id="rId27"/>
    <p:sldId id="280" r:id="rId28"/>
    <p:sldId id="281" r:id="rId29"/>
    <p:sldId id="282" r:id="rId30"/>
    <p:sldId id="283" r:id="rId31"/>
    <p:sldId id="284" r:id="rId32"/>
    <p:sldId id="286" r:id="rId33"/>
    <p:sldId id="288" r:id="rId34"/>
    <p:sldId id="290" r:id="rId35"/>
    <p:sldId id="289" r:id="rId36"/>
    <p:sldId id="293" r:id="rId3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2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129" autoAdjust="0"/>
  </p:normalViewPr>
  <p:slideViewPr>
    <p:cSldViewPr>
      <p:cViewPr varScale="1">
        <p:scale>
          <a:sx n="109" d="100"/>
          <a:sy n="109" d="100"/>
        </p:scale>
        <p:origin x="168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5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B01746-8EF6-4B39-A2F7-6372B09CCE36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E1140C7F-8D8D-48AB-BE32-96270EA651A1}">
      <dgm:prSet phldrT="[Testo]"/>
      <dgm:spPr>
        <a:solidFill>
          <a:srgbClr val="7030A0"/>
        </a:solidFill>
        <a:ln>
          <a:solidFill>
            <a:schemeClr val="tx1"/>
          </a:solidFill>
        </a:ln>
      </dgm:spPr>
      <dgm:t>
        <a:bodyPr/>
        <a:lstStyle/>
        <a:p>
          <a:r>
            <a:rPr lang="it-IT" dirty="0" smtClean="0">
              <a:solidFill>
                <a:schemeClr val="bg1"/>
              </a:solidFill>
            </a:rPr>
            <a:t>USA</a:t>
          </a:r>
          <a:endParaRPr lang="it-IT" dirty="0">
            <a:solidFill>
              <a:schemeClr val="bg1"/>
            </a:solidFill>
          </a:endParaRPr>
        </a:p>
      </dgm:t>
    </dgm:pt>
    <dgm:pt modelId="{F6C3EAFB-06D4-48E9-87F8-EB269DE6F58F}" type="parTrans" cxnId="{58B8AE94-3FED-4660-B2BF-E2DB984C6A1E}">
      <dgm:prSet/>
      <dgm:spPr/>
      <dgm:t>
        <a:bodyPr/>
        <a:lstStyle/>
        <a:p>
          <a:endParaRPr lang="it-IT"/>
        </a:p>
      </dgm:t>
    </dgm:pt>
    <dgm:pt modelId="{2C1C1AF3-F92E-471E-A253-84A2458CF5C2}" type="sibTrans" cxnId="{58B8AE94-3FED-4660-B2BF-E2DB984C6A1E}">
      <dgm:prSet/>
      <dgm:spPr/>
      <dgm:t>
        <a:bodyPr/>
        <a:lstStyle/>
        <a:p>
          <a:endParaRPr lang="it-IT"/>
        </a:p>
      </dgm:t>
    </dgm:pt>
    <dgm:pt modelId="{A2247445-0CE7-40A0-A468-4CC9844C8778}">
      <dgm:prSet phldrT="[Testo]"/>
      <dgm:spPr>
        <a:solidFill>
          <a:srgbClr val="FF0000"/>
        </a:solidFill>
        <a:ln>
          <a:solidFill>
            <a:schemeClr val="tx1"/>
          </a:solidFill>
        </a:ln>
      </dgm:spPr>
      <dgm:t>
        <a:bodyPr/>
        <a:lstStyle/>
        <a:p>
          <a:r>
            <a:rPr lang="it-IT" dirty="0"/>
            <a:t>Canada </a:t>
          </a:r>
        </a:p>
      </dgm:t>
    </dgm:pt>
    <dgm:pt modelId="{05EEF0B7-127F-446D-92E1-64C7527F6FCC}" type="parTrans" cxnId="{5CDD0807-7E91-4A71-BB99-E3BE1B8D5809}">
      <dgm:prSet/>
      <dgm:spPr/>
      <dgm:t>
        <a:bodyPr/>
        <a:lstStyle/>
        <a:p>
          <a:endParaRPr lang="it-IT" dirty="0"/>
        </a:p>
      </dgm:t>
    </dgm:pt>
    <dgm:pt modelId="{960F5406-B8F9-4907-958D-CBCAA15773F4}" type="sibTrans" cxnId="{5CDD0807-7E91-4A71-BB99-E3BE1B8D5809}">
      <dgm:prSet/>
      <dgm:spPr/>
      <dgm:t>
        <a:bodyPr/>
        <a:lstStyle/>
        <a:p>
          <a:endParaRPr lang="it-IT"/>
        </a:p>
      </dgm:t>
    </dgm:pt>
    <dgm:pt modelId="{40B0A4C0-C197-4517-B0F4-A9CFA25805EA}">
      <dgm:prSet phldrT="[Testo]"/>
      <dgm:spPr>
        <a:solidFill>
          <a:srgbClr val="00B0F0"/>
        </a:solidFill>
        <a:ln>
          <a:solidFill>
            <a:schemeClr val="tx1"/>
          </a:solidFill>
        </a:ln>
      </dgm:spPr>
      <dgm:t>
        <a:bodyPr/>
        <a:lstStyle/>
        <a:p>
          <a:r>
            <a:rPr lang="it-IT" dirty="0"/>
            <a:t>Francia</a:t>
          </a:r>
        </a:p>
      </dgm:t>
    </dgm:pt>
    <dgm:pt modelId="{3A844761-E80B-4BE4-9C99-8322DA6617FE}" type="parTrans" cxnId="{2A5234D6-AC68-49D4-9402-8C1AB19CBB8F}">
      <dgm:prSet/>
      <dgm:spPr/>
      <dgm:t>
        <a:bodyPr/>
        <a:lstStyle/>
        <a:p>
          <a:endParaRPr lang="it-IT" dirty="0"/>
        </a:p>
      </dgm:t>
    </dgm:pt>
    <dgm:pt modelId="{D0E56C30-573B-447C-91FE-6ADA52DF898F}" type="sibTrans" cxnId="{2A5234D6-AC68-49D4-9402-8C1AB19CBB8F}">
      <dgm:prSet/>
      <dgm:spPr/>
      <dgm:t>
        <a:bodyPr/>
        <a:lstStyle/>
        <a:p>
          <a:endParaRPr lang="it-IT"/>
        </a:p>
      </dgm:t>
    </dgm:pt>
    <dgm:pt modelId="{5305B058-21D2-45BB-9EB0-2F11278AD4DF}" type="pres">
      <dgm:prSet presAssocID="{EBB01746-8EF6-4B39-A2F7-6372B09CCE3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0C88B53-AC6F-4D7E-AE1D-F03E9B1A0B02}" type="pres">
      <dgm:prSet presAssocID="{EBB01746-8EF6-4B39-A2F7-6372B09CCE36}" presName="hierFlow" presStyleCnt="0"/>
      <dgm:spPr/>
    </dgm:pt>
    <dgm:pt modelId="{4FC0093F-A82E-46BD-B6BB-40F14B23A0CD}" type="pres">
      <dgm:prSet presAssocID="{EBB01746-8EF6-4B39-A2F7-6372B09CCE3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5577467-2696-4AA9-AAC4-E7EEBCC13F77}" type="pres">
      <dgm:prSet presAssocID="{E1140C7F-8D8D-48AB-BE32-96270EA651A1}" presName="Name17" presStyleCnt="0"/>
      <dgm:spPr/>
    </dgm:pt>
    <dgm:pt modelId="{17E60847-7353-4A56-B86F-EB54B4534216}" type="pres">
      <dgm:prSet presAssocID="{E1140C7F-8D8D-48AB-BE32-96270EA651A1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05DCA08-60A6-483A-A9C3-49EBA4CD3100}" type="pres">
      <dgm:prSet presAssocID="{E1140C7F-8D8D-48AB-BE32-96270EA651A1}" presName="hierChild2" presStyleCnt="0"/>
      <dgm:spPr/>
    </dgm:pt>
    <dgm:pt modelId="{E00F6097-116A-4344-B77A-624A90F8CCB4}" type="pres">
      <dgm:prSet presAssocID="{05EEF0B7-127F-446D-92E1-64C7527F6FCC}" presName="Name25" presStyleLbl="parChTrans1D2" presStyleIdx="0" presStyleCnt="2"/>
      <dgm:spPr/>
      <dgm:t>
        <a:bodyPr/>
        <a:lstStyle/>
        <a:p>
          <a:endParaRPr lang="it-IT"/>
        </a:p>
      </dgm:t>
    </dgm:pt>
    <dgm:pt modelId="{7F244D6B-90D7-4697-AE25-DC97261F1977}" type="pres">
      <dgm:prSet presAssocID="{05EEF0B7-127F-446D-92E1-64C7527F6FCC}" presName="connTx" presStyleLbl="parChTrans1D2" presStyleIdx="0" presStyleCnt="2"/>
      <dgm:spPr/>
      <dgm:t>
        <a:bodyPr/>
        <a:lstStyle/>
        <a:p>
          <a:endParaRPr lang="it-IT"/>
        </a:p>
      </dgm:t>
    </dgm:pt>
    <dgm:pt modelId="{BF42BEB9-3696-4C4F-8821-819B678427BF}" type="pres">
      <dgm:prSet presAssocID="{A2247445-0CE7-40A0-A468-4CC9844C8778}" presName="Name30" presStyleCnt="0"/>
      <dgm:spPr/>
    </dgm:pt>
    <dgm:pt modelId="{56FA7F16-FBE7-45A5-A267-615A926F43D9}" type="pres">
      <dgm:prSet presAssocID="{A2247445-0CE7-40A0-A468-4CC9844C8778}" presName="level2Shape" presStyleLbl="node2" presStyleIdx="0" presStyleCnt="2"/>
      <dgm:spPr/>
      <dgm:t>
        <a:bodyPr/>
        <a:lstStyle/>
        <a:p>
          <a:endParaRPr lang="it-IT"/>
        </a:p>
      </dgm:t>
    </dgm:pt>
    <dgm:pt modelId="{C685E3AB-BE4F-45C6-B614-445AF3900B48}" type="pres">
      <dgm:prSet presAssocID="{A2247445-0CE7-40A0-A468-4CC9844C8778}" presName="hierChild3" presStyleCnt="0"/>
      <dgm:spPr/>
    </dgm:pt>
    <dgm:pt modelId="{9087258A-AD56-4724-95BD-43B851FDBBA1}" type="pres">
      <dgm:prSet presAssocID="{3A844761-E80B-4BE4-9C99-8322DA6617FE}" presName="Name25" presStyleLbl="parChTrans1D2" presStyleIdx="1" presStyleCnt="2"/>
      <dgm:spPr/>
      <dgm:t>
        <a:bodyPr/>
        <a:lstStyle/>
        <a:p>
          <a:endParaRPr lang="it-IT"/>
        </a:p>
      </dgm:t>
    </dgm:pt>
    <dgm:pt modelId="{A513266B-2363-4B42-A9FF-70FD586059F1}" type="pres">
      <dgm:prSet presAssocID="{3A844761-E80B-4BE4-9C99-8322DA6617FE}" presName="connTx" presStyleLbl="parChTrans1D2" presStyleIdx="1" presStyleCnt="2"/>
      <dgm:spPr/>
      <dgm:t>
        <a:bodyPr/>
        <a:lstStyle/>
        <a:p>
          <a:endParaRPr lang="it-IT"/>
        </a:p>
      </dgm:t>
    </dgm:pt>
    <dgm:pt modelId="{3A7A64D6-3176-48D3-8070-AF5A48CF7D92}" type="pres">
      <dgm:prSet presAssocID="{40B0A4C0-C197-4517-B0F4-A9CFA25805EA}" presName="Name30" presStyleCnt="0"/>
      <dgm:spPr/>
    </dgm:pt>
    <dgm:pt modelId="{508871E9-4FD6-488A-8081-E1B1BDA01933}" type="pres">
      <dgm:prSet presAssocID="{40B0A4C0-C197-4517-B0F4-A9CFA25805EA}" presName="level2Shape" presStyleLbl="node2" presStyleIdx="1" presStyleCnt="2"/>
      <dgm:spPr/>
      <dgm:t>
        <a:bodyPr/>
        <a:lstStyle/>
        <a:p>
          <a:endParaRPr lang="it-IT"/>
        </a:p>
      </dgm:t>
    </dgm:pt>
    <dgm:pt modelId="{258B68B6-7399-45D2-BDB7-3C1EFDD4327F}" type="pres">
      <dgm:prSet presAssocID="{40B0A4C0-C197-4517-B0F4-A9CFA25805EA}" presName="hierChild3" presStyleCnt="0"/>
      <dgm:spPr/>
    </dgm:pt>
    <dgm:pt modelId="{6E5DE405-EC5F-44B4-B1C7-C30AD8C78F77}" type="pres">
      <dgm:prSet presAssocID="{EBB01746-8EF6-4B39-A2F7-6372B09CCE36}" presName="bgShapesFlow" presStyleCnt="0"/>
      <dgm:spPr/>
    </dgm:pt>
  </dgm:ptLst>
  <dgm:cxnLst>
    <dgm:cxn modelId="{9DE24CCF-8C76-453E-BAEA-B8DEFD40D140}" type="presOf" srcId="{05EEF0B7-127F-446D-92E1-64C7527F6FCC}" destId="{E00F6097-116A-4344-B77A-624A90F8CCB4}" srcOrd="0" destOrd="0" presId="urn:microsoft.com/office/officeart/2005/8/layout/hierarchy5"/>
    <dgm:cxn modelId="{58B8AE94-3FED-4660-B2BF-E2DB984C6A1E}" srcId="{EBB01746-8EF6-4B39-A2F7-6372B09CCE36}" destId="{E1140C7F-8D8D-48AB-BE32-96270EA651A1}" srcOrd="0" destOrd="0" parTransId="{F6C3EAFB-06D4-48E9-87F8-EB269DE6F58F}" sibTransId="{2C1C1AF3-F92E-471E-A253-84A2458CF5C2}"/>
    <dgm:cxn modelId="{9F5C9936-66F5-4701-93D5-DD44E2FA417F}" type="presOf" srcId="{40B0A4C0-C197-4517-B0F4-A9CFA25805EA}" destId="{508871E9-4FD6-488A-8081-E1B1BDA01933}" srcOrd="0" destOrd="0" presId="urn:microsoft.com/office/officeart/2005/8/layout/hierarchy5"/>
    <dgm:cxn modelId="{E5AAA46E-9225-4D03-BF72-1B1FC306EEDA}" type="presOf" srcId="{E1140C7F-8D8D-48AB-BE32-96270EA651A1}" destId="{17E60847-7353-4A56-B86F-EB54B4534216}" srcOrd="0" destOrd="0" presId="urn:microsoft.com/office/officeart/2005/8/layout/hierarchy5"/>
    <dgm:cxn modelId="{BACD98CC-D0B2-429A-A9B3-8AE542D648F1}" type="presOf" srcId="{05EEF0B7-127F-446D-92E1-64C7527F6FCC}" destId="{7F244D6B-90D7-4697-AE25-DC97261F1977}" srcOrd="1" destOrd="0" presId="urn:microsoft.com/office/officeart/2005/8/layout/hierarchy5"/>
    <dgm:cxn modelId="{5CDD0807-7E91-4A71-BB99-E3BE1B8D5809}" srcId="{E1140C7F-8D8D-48AB-BE32-96270EA651A1}" destId="{A2247445-0CE7-40A0-A468-4CC9844C8778}" srcOrd="0" destOrd="0" parTransId="{05EEF0B7-127F-446D-92E1-64C7527F6FCC}" sibTransId="{960F5406-B8F9-4907-958D-CBCAA15773F4}"/>
    <dgm:cxn modelId="{B0C8D105-62BF-4D07-8353-065F46025D83}" type="presOf" srcId="{3A844761-E80B-4BE4-9C99-8322DA6617FE}" destId="{9087258A-AD56-4724-95BD-43B851FDBBA1}" srcOrd="0" destOrd="0" presId="urn:microsoft.com/office/officeart/2005/8/layout/hierarchy5"/>
    <dgm:cxn modelId="{2A5234D6-AC68-49D4-9402-8C1AB19CBB8F}" srcId="{E1140C7F-8D8D-48AB-BE32-96270EA651A1}" destId="{40B0A4C0-C197-4517-B0F4-A9CFA25805EA}" srcOrd="1" destOrd="0" parTransId="{3A844761-E80B-4BE4-9C99-8322DA6617FE}" sibTransId="{D0E56C30-573B-447C-91FE-6ADA52DF898F}"/>
    <dgm:cxn modelId="{B1630F7B-4F33-4709-9888-7B364C4AB978}" type="presOf" srcId="{A2247445-0CE7-40A0-A468-4CC9844C8778}" destId="{56FA7F16-FBE7-45A5-A267-615A926F43D9}" srcOrd="0" destOrd="0" presId="urn:microsoft.com/office/officeart/2005/8/layout/hierarchy5"/>
    <dgm:cxn modelId="{57193C31-F2F2-410A-9B42-EC79DFE29E50}" type="presOf" srcId="{3A844761-E80B-4BE4-9C99-8322DA6617FE}" destId="{A513266B-2363-4B42-A9FF-70FD586059F1}" srcOrd="1" destOrd="0" presId="urn:microsoft.com/office/officeart/2005/8/layout/hierarchy5"/>
    <dgm:cxn modelId="{1A07007A-E675-4E97-8707-4B0E5DF25D26}" type="presOf" srcId="{EBB01746-8EF6-4B39-A2F7-6372B09CCE36}" destId="{5305B058-21D2-45BB-9EB0-2F11278AD4DF}" srcOrd="0" destOrd="0" presId="urn:microsoft.com/office/officeart/2005/8/layout/hierarchy5"/>
    <dgm:cxn modelId="{06FB40D1-AF32-4431-9109-3C153C4CD618}" type="presParOf" srcId="{5305B058-21D2-45BB-9EB0-2F11278AD4DF}" destId="{A0C88B53-AC6F-4D7E-AE1D-F03E9B1A0B02}" srcOrd="0" destOrd="0" presId="urn:microsoft.com/office/officeart/2005/8/layout/hierarchy5"/>
    <dgm:cxn modelId="{7BADAE4A-A423-4B56-8AF0-A874B36D9542}" type="presParOf" srcId="{A0C88B53-AC6F-4D7E-AE1D-F03E9B1A0B02}" destId="{4FC0093F-A82E-46BD-B6BB-40F14B23A0CD}" srcOrd="0" destOrd="0" presId="urn:microsoft.com/office/officeart/2005/8/layout/hierarchy5"/>
    <dgm:cxn modelId="{8EDBDF59-EFE7-42F2-A4B5-25153BBF7DE8}" type="presParOf" srcId="{4FC0093F-A82E-46BD-B6BB-40F14B23A0CD}" destId="{E5577467-2696-4AA9-AAC4-E7EEBCC13F77}" srcOrd="0" destOrd="0" presId="urn:microsoft.com/office/officeart/2005/8/layout/hierarchy5"/>
    <dgm:cxn modelId="{5779CDAA-89AC-4922-A245-6AA21ABC2CB2}" type="presParOf" srcId="{E5577467-2696-4AA9-AAC4-E7EEBCC13F77}" destId="{17E60847-7353-4A56-B86F-EB54B4534216}" srcOrd="0" destOrd="0" presId="urn:microsoft.com/office/officeart/2005/8/layout/hierarchy5"/>
    <dgm:cxn modelId="{C6356A21-183E-4DEB-A77A-2A5935D0CDE2}" type="presParOf" srcId="{E5577467-2696-4AA9-AAC4-E7EEBCC13F77}" destId="{205DCA08-60A6-483A-A9C3-49EBA4CD3100}" srcOrd="1" destOrd="0" presId="urn:microsoft.com/office/officeart/2005/8/layout/hierarchy5"/>
    <dgm:cxn modelId="{E143DDAA-5FA0-4C2C-8391-05A509C777D8}" type="presParOf" srcId="{205DCA08-60A6-483A-A9C3-49EBA4CD3100}" destId="{E00F6097-116A-4344-B77A-624A90F8CCB4}" srcOrd="0" destOrd="0" presId="urn:microsoft.com/office/officeart/2005/8/layout/hierarchy5"/>
    <dgm:cxn modelId="{D45AFB1A-0D3F-4A4C-BC8B-931E44115BC9}" type="presParOf" srcId="{E00F6097-116A-4344-B77A-624A90F8CCB4}" destId="{7F244D6B-90D7-4697-AE25-DC97261F1977}" srcOrd="0" destOrd="0" presId="urn:microsoft.com/office/officeart/2005/8/layout/hierarchy5"/>
    <dgm:cxn modelId="{198DB674-5956-4102-B2B2-6CC38FD2F04E}" type="presParOf" srcId="{205DCA08-60A6-483A-A9C3-49EBA4CD3100}" destId="{BF42BEB9-3696-4C4F-8821-819B678427BF}" srcOrd="1" destOrd="0" presId="urn:microsoft.com/office/officeart/2005/8/layout/hierarchy5"/>
    <dgm:cxn modelId="{68129C6A-7936-4315-9A28-C289033481A4}" type="presParOf" srcId="{BF42BEB9-3696-4C4F-8821-819B678427BF}" destId="{56FA7F16-FBE7-45A5-A267-615A926F43D9}" srcOrd="0" destOrd="0" presId="urn:microsoft.com/office/officeart/2005/8/layout/hierarchy5"/>
    <dgm:cxn modelId="{3B9E0ED5-7641-423C-93F7-A20F86845A18}" type="presParOf" srcId="{BF42BEB9-3696-4C4F-8821-819B678427BF}" destId="{C685E3AB-BE4F-45C6-B614-445AF3900B48}" srcOrd="1" destOrd="0" presId="urn:microsoft.com/office/officeart/2005/8/layout/hierarchy5"/>
    <dgm:cxn modelId="{24E8DEA9-73EE-400C-8521-64DF0A584750}" type="presParOf" srcId="{205DCA08-60A6-483A-A9C3-49EBA4CD3100}" destId="{9087258A-AD56-4724-95BD-43B851FDBBA1}" srcOrd="2" destOrd="0" presId="urn:microsoft.com/office/officeart/2005/8/layout/hierarchy5"/>
    <dgm:cxn modelId="{25DB3EB2-545A-4774-8FAF-02A8BD34B43C}" type="presParOf" srcId="{9087258A-AD56-4724-95BD-43B851FDBBA1}" destId="{A513266B-2363-4B42-A9FF-70FD586059F1}" srcOrd="0" destOrd="0" presId="urn:microsoft.com/office/officeart/2005/8/layout/hierarchy5"/>
    <dgm:cxn modelId="{12F21D7C-DA6B-4DA5-9745-438765F54D7B}" type="presParOf" srcId="{205DCA08-60A6-483A-A9C3-49EBA4CD3100}" destId="{3A7A64D6-3176-48D3-8070-AF5A48CF7D92}" srcOrd="3" destOrd="0" presId="urn:microsoft.com/office/officeart/2005/8/layout/hierarchy5"/>
    <dgm:cxn modelId="{8FD2C00E-6F0B-4746-83F5-7FF61A05837C}" type="presParOf" srcId="{3A7A64D6-3176-48D3-8070-AF5A48CF7D92}" destId="{508871E9-4FD6-488A-8081-E1B1BDA01933}" srcOrd="0" destOrd="0" presId="urn:microsoft.com/office/officeart/2005/8/layout/hierarchy5"/>
    <dgm:cxn modelId="{A660EF46-97CA-4979-BC0B-8694A6DD53D8}" type="presParOf" srcId="{3A7A64D6-3176-48D3-8070-AF5A48CF7D92}" destId="{258B68B6-7399-45D2-BDB7-3C1EFDD4327F}" srcOrd="1" destOrd="0" presId="urn:microsoft.com/office/officeart/2005/8/layout/hierarchy5"/>
    <dgm:cxn modelId="{1D66FED9-9E84-45E5-B52C-6C03D6227734}" type="presParOf" srcId="{5305B058-21D2-45BB-9EB0-2F11278AD4DF}" destId="{6E5DE405-EC5F-44B4-B1C7-C30AD8C78F77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E60847-7353-4A56-B86F-EB54B4534216}">
      <dsp:nvSpPr>
        <dsp:cNvPr id="0" name=""/>
        <dsp:cNvSpPr/>
      </dsp:nvSpPr>
      <dsp:spPr>
        <a:xfrm>
          <a:off x="664048" y="712907"/>
          <a:ext cx="2476962" cy="1238481"/>
        </a:xfrm>
        <a:prstGeom prst="roundRect">
          <a:avLst>
            <a:gd name="adj" fmla="val 10000"/>
          </a:avLst>
        </a:prstGeom>
        <a:solidFill>
          <a:srgbClr val="7030A0"/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5400" kern="1200" dirty="0" smtClean="0">
              <a:solidFill>
                <a:schemeClr val="bg1"/>
              </a:solidFill>
            </a:rPr>
            <a:t>USA</a:t>
          </a:r>
          <a:endParaRPr lang="it-IT" sz="5400" kern="1200" dirty="0">
            <a:solidFill>
              <a:schemeClr val="bg1"/>
            </a:solidFill>
          </a:endParaRPr>
        </a:p>
      </dsp:txBody>
      <dsp:txXfrm>
        <a:off x="700322" y="749181"/>
        <a:ext cx="2404414" cy="1165933"/>
      </dsp:txXfrm>
    </dsp:sp>
    <dsp:sp modelId="{E00F6097-116A-4344-B77A-624A90F8CCB4}">
      <dsp:nvSpPr>
        <dsp:cNvPr id="0" name=""/>
        <dsp:cNvSpPr/>
      </dsp:nvSpPr>
      <dsp:spPr>
        <a:xfrm rot="19457599">
          <a:off x="3026326" y="934248"/>
          <a:ext cx="1220155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220155" y="418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 dirty="0"/>
        </a:p>
      </dsp:txBody>
      <dsp:txXfrm>
        <a:off x="3605900" y="945580"/>
        <a:ext cx="61007" cy="61007"/>
      </dsp:txXfrm>
    </dsp:sp>
    <dsp:sp modelId="{56FA7F16-FBE7-45A5-A267-615A926F43D9}">
      <dsp:nvSpPr>
        <dsp:cNvPr id="0" name=""/>
        <dsp:cNvSpPr/>
      </dsp:nvSpPr>
      <dsp:spPr>
        <a:xfrm>
          <a:off x="4131796" y="780"/>
          <a:ext cx="2476962" cy="1238481"/>
        </a:xfrm>
        <a:prstGeom prst="roundRect">
          <a:avLst>
            <a:gd name="adj" fmla="val 10000"/>
          </a:avLst>
        </a:prstGeom>
        <a:solidFill>
          <a:srgbClr val="FF0000"/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5400" kern="1200" dirty="0"/>
            <a:t>Canada </a:t>
          </a:r>
        </a:p>
      </dsp:txBody>
      <dsp:txXfrm>
        <a:off x="4168070" y="37054"/>
        <a:ext cx="2404414" cy="1165933"/>
      </dsp:txXfrm>
    </dsp:sp>
    <dsp:sp modelId="{9087258A-AD56-4724-95BD-43B851FDBBA1}">
      <dsp:nvSpPr>
        <dsp:cNvPr id="0" name=""/>
        <dsp:cNvSpPr/>
      </dsp:nvSpPr>
      <dsp:spPr>
        <a:xfrm rot="2142401">
          <a:off x="3026326" y="1646375"/>
          <a:ext cx="1220155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220155" y="418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 dirty="0"/>
        </a:p>
      </dsp:txBody>
      <dsp:txXfrm>
        <a:off x="3605900" y="1657707"/>
        <a:ext cx="61007" cy="61007"/>
      </dsp:txXfrm>
    </dsp:sp>
    <dsp:sp modelId="{508871E9-4FD6-488A-8081-E1B1BDA01933}">
      <dsp:nvSpPr>
        <dsp:cNvPr id="0" name=""/>
        <dsp:cNvSpPr/>
      </dsp:nvSpPr>
      <dsp:spPr>
        <a:xfrm>
          <a:off x="4131796" y="1425034"/>
          <a:ext cx="2476962" cy="1238481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5400" kern="1200" dirty="0"/>
            <a:t>Francia</a:t>
          </a:r>
        </a:p>
      </dsp:txBody>
      <dsp:txXfrm>
        <a:off x="4168070" y="1461308"/>
        <a:ext cx="2404414" cy="1165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C2D12-A096-4678-A1AB-BB73231A1A29}" type="datetimeFigureOut">
              <a:rPr lang="it-IT" smtClean="0"/>
              <a:pPr/>
              <a:t>24/10/2018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31FDC2-47C1-4A23-B7D1-36F72FB03D3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473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1FDC2-47C1-4A23-B7D1-36F72FB03D32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1494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1FDC2-47C1-4A23-B7D1-36F72FB03D32}" type="slidenum">
              <a:rPr lang="it-IT" smtClean="0"/>
              <a:pPr/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4244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tango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ttango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ttango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ttango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ttango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ettangolo arrotondat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ettangolo arrotondat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ttango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tango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ttango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ttango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26" name="Segnaposto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dirty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ttango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ttango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ttango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ttango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ettangolo arrotondat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ettangolo arrotondat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ttango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tango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tango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ttango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ttango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ttango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E87E5EB-E17C-4A4F-8EBB-2DE355932406}" type="datetimeFigureOut">
              <a:rPr lang="it-IT" smtClean="0"/>
              <a:pPr/>
              <a:t>24/10/2018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78A4BF6-D719-4F47-9452-3165875D3D0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99592" y="5105400"/>
            <a:ext cx="4953000" cy="1752600"/>
          </a:xfrm>
        </p:spPr>
        <p:txBody>
          <a:bodyPr/>
          <a:lstStyle/>
          <a:p>
            <a:endParaRPr lang="it-IT" dirty="0" smtClean="0"/>
          </a:p>
        </p:txBody>
      </p:sp>
      <p:sp>
        <p:nvSpPr>
          <p:cNvPr id="4" name="Rettangolo 3"/>
          <p:cNvSpPr/>
          <p:nvPr/>
        </p:nvSpPr>
        <p:spPr>
          <a:xfrm>
            <a:off x="539552" y="908720"/>
            <a:ext cx="800763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Valutazione di Impatto Ambientale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713" y="5724525"/>
            <a:ext cx="4876800" cy="113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it-IT" dirty="0"/>
              <a:t>Normativa Nazionale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dirty="0">
                <a:solidFill>
                  <a:srgbClr val="CF2F0F"/>
                </a:solidFill>
              </a:rPr>
              <a:t>L.349/1986</a:t>
            </a:r>
            <a:r>
              <a:rPr lang="it-IT" dirty="0"/>
              <a:t>:</a:t>
            </a:r>
            <a:r>
              <a:rPr lang="it-IT" dirty="0">
                <a:solidFill>
                  <a:srgbClr val="CF2F0F"/>
                </a:solidFill>
              </a:rPr>
              <a:t> </a:t>
            </a:r>
            <a:r>
              <a:rPr lang="it-IT" sz="2400" dirty="0"/>
              <a:t>istituisce il Ministero dell’Ambiente e attribuisce a questo la responsabilità del procedimento di V.I.A.</a:t>
            </a:r>
          </a:p>
          <a:p>
            <a:endParaRPr lang="it-IT" sz="2400" dirty="0"/>
          </a:p>
          <a:p>
            <a:r>
              <a:rPr lang="it-IT" sz="2400" b="1" dirty="0">
                <a:solidFill>
                  <a:srgbClr val="CF2F0F"/>
                </a:solidFill>
              </a:rPr>
              <a:t>DPCM del 1988 (10 Agosto e 27 Dicembre)</a:t>
            </a:r>
            <a:r>
              <a:rPr lang="it-IT" sz="2400" dirty="0"/>
              <a:t>: recepiscono i contenuti della direttiva quadro (‘85/337/CEE).</a:t>
            </a:r>
            <a:endParaRPr lang="it-IT" dirty="0">
              <a:solidFill>
                <a:srgbClr val="CF2F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5544616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rgbClr val="CF2F0F"/>
                </a:solidFill>
              </a:rPr>
              <a:t>DPR del 12 Aprile del 1996 </a:t>
            </a:r>
            <a:r>
              <a:rPr lang="it-IT" sz="2400" dirty="0"/>
              <a:t>: introduce la disciplina di valutazione di impatto ambientale a livello regionale. Suddivide l’allegato II in un allegato A che contiene opere per le quali viene sancito l’obbligo di VIA regionale e un allegato B in cui sono elencate opere per le quali viene sancito l’obbligo di VIA quando queste ricadono anche solo parzialmente in Aree Naturali Protette.</a:t>
            </a:r>
          </a:p>
          <a:p>
            <a:pPr>
              <a:buNone/>
            </a:pPr>
            <a:endParaRPr lang="it-IT" sz="2400" dirty="0"/>
          </a:p>
          <a:p>
            <a:r>
              <a:rPr lang="it-IT" sz="2400" b="1" dirty="0">
                <a:solidFill>
                  <a:srgbClr val="CF2F0F"/>
                </a:solidFill>
              </a:rPr>
              <a:t>D.L 152/2006 (T.U.) </a:t>
            </a:r>
            <a:r>
              <a:rPr lang="it-IT" sz="2400" dirty="0"/>
              <a:t>: Tutta la normativa nazionale relativa alla disciplina della procedura di valutazione di impatto ambientale è </a:t>
            </a:r>
            <a:r>
              <a:rPr lang="it-IT" sz="2400" dirty="0" smtClean="0"/>
              <a:t>stata </a:t>
            </a:r>
            <a:r>
              <a:rPr lang="it-IT" sz="2400" dirty="0"/>
              <a:t>fatta confluire nel Testo Unico Ambientale e quindi collocata nell’ordinamento giuridico italiano tra le fonti primarie. </a:t>
            </a:r>
            <a:endParaRPr lang="it-IT" sz="2400" dirty="0">
              <a:solidFill>
                <a:srgbClr val="CF2F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Procedimento Amministrativo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/>
              <a:t>VIA definita anche Procedimento ‘Complesso</a:t>
            </a:r>
            <a:r>
              <a:rPr lang="it-IT" dirty="0" smtClean="0"/>
              <a:t>’. </a:t>
            </a:r>
            <a:endParaRPr lang="it-IT" dirty="0"/>
          </a:p>
          <a:p>
            <a:pPr marL="109728" indent="0">
              <a:buNone/>
            </a:pPr>
            <a:endParaRPr lang="it-IT" dirty="0"/>
          </a:p>
          <a:p>
            <a:r>
              <a:rPr lang="it-IT" dirty="0" smtClean="0"/>
              <a:t>La </a:t>
            </a:r>
            <a:r>
              <a:rPr lang="it-IT" dirty="0"/>
              <a:t>V.I.A è un procedimento amministrativo e in quanto tale deve essere svolta nel rispetto dei principi</a:t>
            </a:r>
            <a:r>
              <a:rPr lang="it-IT" b="1" dirty="0"/>
              <a:t> </a:t>
            </a:r>
            <a:r>
              <a:rPr lang="it-IT" dirty="0"/>
              <a:t>di</a:t>
            </a:r>
            <a:r>
              <a:rPr lang="it-IT" b="1" dirty="0"/>
              <a:t> Imparzialità</a:t>
            </a:r>
            <a:r>
              <a:rPr lang="it-IT" dirty="0"/>
              <a:t> e </a:t>
            </a:r>
            <a:r>
              <a:rPr lang="it-IT" b="1" dirty="0"/>
              <a:t>Buon Andamento</a:t>
            </a:r>
            <a:r>
              <a:rPr lang="it-IT" dirty="0"/>
              <a:t> sanciti dall’articolo 97 della Costituzione italiana nonché il </a:t>
            </a:r>
            <a:r>
              <a:rPr lang="it-IT" b="1" dirty="0"/>
              <a:t>Principio di Legalità</a:t>
            </a:r>
            <a:r>
              <a:rPr lang="it-IT" dirty="0"/>
              <a:t>.</a:t>
            </a:r>
          </a:p>
          <a:p>
            <a:pPr marL="109728" indent="0"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/>
          <a:lstStyle/>
          <a:p>
            <a:pPr marL="109728" indent="0">
              <a:buNone/>
            </a:pPr>
            <a:r>
              <a:rPr lang="it-IT" dirty="0"/>
              <a:t>A questi si aggiungono il </a:t>
            </a:r>
            <a:r>
              <a:rPr lang="it-IT" dirty="0">
                <a:solidFill>
                  <a:srgbClr val="C00000"/>
                </a:solidFill>
              </a:rPr>
              <a:t>Principio di Partecipazione</a:t>
            </a:r>
            <a:r>
              <a:rPr lang="it-IT" dirty="0"/>
              <a:t> e il </a:t>
            </a:r>
            <a:r>
              <a:rPr lang="it-IT" dirty="0">
                <a:solidFill>
                  <a:srgbClr val="C00000"/>
                </a:solidFill>
              </a:rPr>
              <a:t>Principio di Trasparenza </a:t>
            </a:r>
            <a:r>
              <a:rPr lang="it-IT" dirty="0"/>
              <a:t>sanciti dalla L.241/1990, dai quali derivano:</a:t>
            </a:r>
          </a:p>
          <a:p>
            <a:pPr marL="109728" indent="0">
              <a:buNone/>
            </a:pPr>
            <a:endParaRPr lang="it-IT" dirty="0"/>
          </a:p>
          <a:p>
            <a:r>
              <a:rPr lang="it-IT" dirty="0"/>
              <a:t> Il Diritto di Accesso.</a:t>
            </a:r>
          </a:p>
          <a:p>
            <a:r>
              <a:rPr lang="it-IT" dirty="0"/>
              <a:t> L’Obbligo di Comunicazione.</a:t>
            </a:r>
          </a:p>
          <a:p>
            <a:r>
              <a:rPr lang="it-IT" dirty="0"/>
              <a:t> L’Obbligo di Motivazione.</a:t>
            </a:r>
          </a:p>
          <a:p>
            <a:r>
              <a:rPr lang="it-IT" dirty="0"/>
              <a:t> L’Obbligo di Provvedere.</a:t>
            </a:r>
          </a:p>
          <a:p>
            <a:r>
              <a:rPr lang="it-IT" dirty="0"/>
              <a:t> L‘Obbligo di individuazione del responsabile del procedimento amministrativo.</a:t>
            </a:r>
          </a:p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064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/>
          <a:lstStyle/>
          <a:p>
            <a:r>
              <a:rPr lang="it-IT" dirty="0"/>
              <a:t>Autorità Competenti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it-IT" b="1" dirty="0">
                <a:solidFill>
                  <a:srgbClr val="C00000"/>
                </a:solidFill>
              </a:rPr>
              <a:t>Ministero dell’Ambiente</a:t>
            </a:r>
            <a:r>
              <a:rPr lang="it-IT" dirty="0"/>
              <a:t>: che si avvale del supporto tecnico-scientifico del </a:t>
            </a:r>
            <a:r>
              <a:rPr lang="it-IT" i="1" dirty="0"/>
              <a:t>Comitato Tecnico di Verifica dell' Impatto Ambientale </a:t>
            </a:r>
            <a:r>
              <a:rPr lang="it-IT" dirty="0"/>
              <a:t>ma anche del parere del Ministero dei beni e delle attività culturali.</a:t>
            </a:r>
          </a:p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r>
              <a:rPr lang="it-IT" dirty="0"/>
              <a:t>                   Per progetti di </a:t>
            </a:r>
            <a:r>
              <a:rPr lang="it-IT" dirty="0">
                <a:solidFill>
                  <a:srgbClr val="FF0000"/>
                </a:solidFill>
              </a:rPr>
              <a:t>Competenza Statale </a:t>
            </a:r>
          </a:p>
          <a:p>
            <a:pPr marL="109728" indent="0">
              <a:buNone/>
            </a:pPr>
            <a:r>
              <a:rPr lang="it-IT" dirty="0"/>
              <a:t>                            (Allegato II del T.U)</a:t>
            </a:r>
          </a:p>
        </p:txBody>
      </p:sp>
      <p:sp>
        <p:nvSpPr>
          <p:cNvPr id="5" name="Freccia in giù 4"/>
          <p:cNvSpPr/>
          <p:nvPr/>
        </p:nvSpPr>
        <p:spPr>
          <a:xfrm>
            <a:off x="4103948" y="4725144"/>
            <a:ext cx="93610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4740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680520"/>
          </a:xfrm>
        </p:spPr>
        <p:txBody>
          <a:bodyPr/>
          <a:lstStyle/>
          <a:p>
            <a:pPr marL="109728" indent="0">
              <a:buNone/>
            </a:pPr>
            <a:r>
              <a:rPr lang="it-IT" b="1" dirty="0">
                <a:solidFill>
                  <a:srgbClr val="C00000"/>
                </a:solidFill>
              </a:rPr>
              <a:t>Regioni:</a:t>
            </a:r>
            <a:r>
              <a:rPr lang="it-IT" dirty="0">
                <a:solidFill>
                  <a:srgbClr val="C00000"/>
                </a:solidFill>
              </a:rPr>
              <a:t> </a:t>
            </a:r>
            <a:r>
              <a:rPr lang="it-IT" dirty="0"/>
              <a:t>che a loro volta si avvalgono del supporto tecnico-scientifico di un </a:t>
            </a:r>
            <a:r>
              <a:rPr lang="it-IT" i="1" dirty="0"/>
              <a:t>Comitato regionale per la VIA </a:t>
            </a:r>
            <a:r>
              <a:rPr lang="it-IT" dirty="0"/>
              <a:t>nominato dalla Giunta Regionale.</a:t>
            </a:r>
          </a:p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endParaRPr lang="it-IT" dirty="0"/>
          </a:p>
          <a:p>
            <a:pPr marL="109728" indent="0" algn="ctr">
              <a:buNone/>
            </a:pPr>
            <a:r>
              <a:rPr lang="it-IT" dirty="0"/>
              <a:t>           Progetti di </a:t>
            </a:r>
            <a:r>
              <a:rPr lang="it-IT" dirty="0">
                <a:solidFill>
                  <a:srgbClr val="FF0000"/>
                </a:solidFill>
              </a:rPr>
              <a:t>Competenza Regionale</a:t>
            </a:r>
          </a:p>
          <a:p>
            <a:pPr marL="109728" indent="0" algn="ctr">
              <a:buNone/>
            </a:pP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/>
              <a:t>(Allegato IV del T.U)</a:t>
            </a:r>
          </a:p>
          <a:p>
            <a:pPr marL="109728" indent="0">
              <a:buNone/>
            </a:pPr>
            <a:r>
              <a:rPr lang="it-IT" dirty="0"/>
              <a:t> 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3934272" y="3140968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73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fasi del procedimento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Verifica di Assoggettabilità 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Definizione dei contenuti del SIA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Istanza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Consultazioni 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Valutazione del SIA e delle Consultazioni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Decisione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Monitoraggio</a:t>
            </a:r>
          </a:p>
        </p:txBody>
      </p:sp>
    </p:spTree>
    <p:extLst>
      <p:ext uri="{BB962C8B-B14F-4D97-AF65-F5344CB8AC3E}">
        <p14:creationId xmlns:p14="http://schemas.microsoft.com/office/powerpoint/2010/main" val="108236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Verifica di Assoggettabilità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it-IT" dirty="0"/>
              <a:t>Rappresenta una fase preliminare (Screening) che ha lo scopo di accertare l’assoggettabilità del progetto presentato dal proponente alla procedura di VIA.</a:t>
            </a:r>
          </a:p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r>
              <a:rPr lang="it-IT" dirty="0">
                <a:solidFill>
                  <a:srgbClr val="C00000"/>
                </a:solidFill>
              </a:rPr>
              <a:t>Il proponente sottopone all’autorità competente:</a:t>
            </a:r>
          </a:p>
          <a:p>
            <a:pPr marL="109728" indent="0">
              <a:buNone/>
            </a:pPr>
            <a:endParaRPr lang="it-IT" dirty="0"/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Il progetto preliminare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Lo studio preliminare ambientale</a:t>
            </a:r>
          </a:p>
        </p:txBody>
      </p:sp>
    </p:spTree>
    <p:extLst>
      <p:ext uri="{BB962C8B-B14F-4D97-AF65-F5344CB8AC3E}">
        <p14:creationId xmlns:p14="http://schemas.microsoft.com/office/powerpoint/2010/main" val="236272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/>
          <a:lstStyle/>
          <a:p>
            <a:pPr marL="109728" indent="0" algn="ctr">
              <a:buNone/>
            </a:pPr>
            <a:r>
              <a:rPr lang="it-IT" sz="2400" dirty="0">
                <a:solidFill>
                  <a:srgbClr val="FF0000"/>
                </a:solidFill>
              </a:rPr>
              <a:t>In </a:t>
            </a:r>
            <a:r>
              <a:rPr lang="it-IT" sz="2400" b="1" dirty="0">
                <a:solidFill>
                  <a:srgbClr val="FF0000"/>
                </a:solidFill>
              </a:rPr>
              <a:t>assenza</a:t>
            </a:r>
            <a:r>
              <a:rPr lang="it-IT" sz="2400" dirty="0">
                <a:solidFill>
                  <a:srgbClr val="FF0000"/>
                </a:solidFill>
              </a:rPr>
              <a:t> di controversie </a:t>
            </a:r>
            <a:r>
              <a:rPr lang="it-IT" sz="2400" dirty="0"/>
              <a:t>procedurali la verifica di assoggettabilità può avere una durata massima di 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90 giorni</a:t>
            </a:r>
            <a:r>
              <a:rPr lang="it-IT" dirty="0"/>
              <a:t>.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t-IT" sz="2400" dirty="0"/>
              <a:t>Sono previsti due termini:</a:t>
            </a:r>
          </a:p>
          <a:p>
            <a:pPr marL="109728" indent="0" algn="ctr">
              <a:buNone/>
            </a:pPr>
            <a:endParaRPr lang="it-IT" sz="2400" dirty="0"/>
          </a:p>
          <a:p>
            <a:pPr marL="109728" indent="0" algn="ctr">
              <a:buNone/>
            </a:pPr>
            <a:endParaRPr lang="it-IT" sz="2400" dirty="0"/>
          </a:p>
          <a:p>
            <a:pPr marL="109728" indent="0" algn="ctr">
              <a:buNone/>
            </a:pPr>
            <a:r>
              <a:rPr lang="it-IT" sz="2400" dirty="0"/>
              <a:t>Entro i primi </a:t>
            </a:r>
            <a:r>
              <a:rPr lang="it-IT" sz="2400" dirty="0">
                <a:solidFill>
                  <a:srgbClr val="CF2F0F"/>
                </a:solidFill>
              </a:rPr>
              <a:t>45 giorni </a:t>
            </a:r>
            <a:r>
              <a:rPr lang="it-IT" sz="2400" dirty="0"/>
              <a:t>che decorrono dalla data di presentazione della documentazione, chiunque può accedere ad essa presso le sedi indicate e far pervenire le proprie osservazioni.</a:t>
            </a:r>
          </a:p>
          <a:p>
            <a:pPr marL="109728" indent="0" algn="ctr">
              <a:buNone/>
            </a:pPr>
            <a:endParaRPr lang="it-IT" dirty="0"/>
          </a:p>
          <a:p>
            <a:pPr marL="109728" indent="0" algn="ctr">
              <a:buNone/>
            </a:pPr>
            <a:endParaRPr lang="it-IT" dirty="0"/>
          </a:p>
          <a:p>
            <a:pPr marL="109728" indent="0" algn="ctr">
              <a:buNone/>
            </a:pPr>
            <a:r>
              <a:rPr lang="it-IT" sz="2400" dirty="0"/>
              <a:t>Nei </a:t>
            </a:r>
            <a:r>
              <a:rPr lang="it-IT" sz="2400" dirty="0">
                <a:solidFill>
                  <a:srgbClr val="CF2F0F"/>
                </a:solidFill>
              </a:rPr>
              <a:t>45 giorni </a:t>
            </a:r>
            <a:r>
              <a:rPr lang="it-IT" sz="2400" dirty="0"/>
              <a:t>successivi l’autorità competente si esprime riguardo all’assoggettabilità del progetto alla VIA.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4186986" y="2228999"/>
            <a:ext cx="864096" cy="4307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/>
          <p:cNvSpPr/>
          <p:nvPr/>
        </p:nvSpPr>
        <p:spPr>
          <a:xfrm>
            <a:off x="4186986" y="4509120"/>
            <a:ext cx="864096" cy="4307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304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fontScale="92500" lnSpcReduction="10000"/>
          </a:bodyPr>
          <a:lstStyle/>
          <a:p>
            <a:pPr marL="109728" indent="0" algn="ctr">
              <a:buNone/>
            </a:pPr>
            <a:r>
              <a:rPr lang="it-IT" sz="2400" dirty="0">
                <a:solidFill>
                  <a:srgbClr val="FF0000"/>
                </a:solidFill>
              </a:rPr>
              <a:t>In </a:t>
            </a:r>
            <a:r>
              <a:rPr lang="it-IT" sz="2400" b="1" dirty="0">
                <a:solidFill>
                  <a:srgbClr val="FF0000"/>
                </a:solidFill>
              </a:rPr>
              <a:t>caso</a:t>
            </a:r>
            <a:r>
              <a:rPr lang="it-IT" sz="2400" dirty="0">
                <a:solidFill>
                  <a:srgbClr val="FF0000"/>
                </a:solidFill>
              </a:rPr>
              <a:t> di controversie </a:t>
            </a:r>
            <a:r>
              <a:rPr lang="it-IT" sz="2400" dirty="0"/>
              <a:t>procedurali la verifica di assoggettabilità può avere una durata massima di 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120 giorni</a:t>
            </a:r>
            <a:r>
              <a:rPr lang="it-IT" dirty="0"/>
              <a:t>. </a:t>
            </a:r>
            <a:r>
              <a:rPr lang="it-IT" sz="2400" dirty="0"/>
              <a:t>In questo caso i termini previsti sono tre:</a:t>
            </a:r>
          </a:p>
          <a:p>
            <a:pPr marL="109728" indent="0">
              <a:buNone/>
            </a:pPr>
            <a:endParaRPr lang="it-IT" sz="2400" dirty="0"/>
          </a:p>
          <a:p>
            <a:pPr marL="109728" indent="0">
              <a:buNone/>
            </a:pPr>
            <a:r>
              <a:rPr lang="it-IT" sz="2400" dirty="0"/>
              <a:t>                                         </a:t>
            </a:r>
          </a:p>
          <a:p>
            <a:pPr marL="109728" indent="0" algn="ctr">
              <a:buNone/>
            </a:pPr>
            <a:r>
              <a:rPr lang="it-IT" sz="2400" dirty="0"/>
              <a:t>        Entro i primi </a:t>
            </a:r>
            <a:r>
              <a:rPr lang="it-IT" sz="2400" dirty="0">
                <a:solidFill>
                  <a:srgbClr val="C00000"/>
                </a:solidFill>
              </a:rPr>
              <a:t>45 giorni </a:t>
            </a:r>
            <a:r>
              <a:rPr lang="it-IT" sz="2400" dirty="0"/>
              <a:t>l’autorità competente può chiedere al proponente di integrare e/o modificare la documentazione presentata.</a:t>
            </a:r>
          </a:p>
          <a:p>
            <a:pPr marL="109728" indent="0">
              <a:buNone/>
            </a:pPr>
            <a:endParaRPr lang="it-IT" sz="2400" dirty="0"/>
          </a:p>
          <a:p>
            <a:pPr marL="109728" indent="0">
              <a:buNone/>
            </a:pPr>
            <a:endParaRPr lang="it-IT" sz="2400" dirty="0"/>
          </a:p>
          <a:p>
            <a:pPr marL="109728" indent="0" algn="ctr">
              <a:buNone/>
            </a:pPr>
            <a:r>
              <a:rPr lang="it-IT" sz="2400" dirty="0"/>
              <a:t>     Il proponente dovrà presentare la nuova documentazione entro i </a:t>
            </a:r>
            <a:r>
              <a:rPr lang="it-IT" sz="2400" dirty="0">
                <a:solidFill>
                  <a:srgbClr val="C00000"/>
                </a:solidFill>
              </a:rPr>
              <a:t>30 giorni </a:t>
            </a:r>
            <a:r>
              <a:rPr lang="it-IT" sz="2400" dirty="0"/>
              <a:t>successivi alla richiesta.</a:t>
            </a:r>
          </a:p>
          <a:p>
            <a:pPr marL="109728" indent="0">
              <a:buNone/>
            </a:pPr>
            <a:endParaRPr lang="it-IT" sz="2400" dirty="0"/>
          </a:p>
          <a:p>
            <a:pPr marL="109728" indent="0">
              <a:buNone/>
            </a:pPr>
            <a:endParaRPr lang="it-IT" sz="2400" dirty="0"/>
          </a:p>
          <a:p>
            <a:pPr marL="109728" indent="0" algn="ctr">
              <a:buNone/>
            </a:pPr>
            <a:endParaRPr lang="it-IT" sz="2400" dirty="0" smtClean="0"/>
          </a:p>
          <a:p>
            <a:pPr marL="109728" indent="0" algn="ctr">
              <a:buNone/>
            </a:pPr>
            <a:r>
              <a:rPr lang="it-IT" sz="2400" dirty="0" smtClean="0"/>
              <a:t> </a:t>
            </a:r>
            <a:r>
              <a:rPr lang="it-IT" sz="2400" dirty="0"/>
              <a:t>Nei </a:t>
            </a:r>
            <a:r>
              <a:rPr lang="it-IT" sz="2400" dirty="0">
                <a:solidFill>
                  <a:srgbClr val="C00000"/>
                </a:solidFill>
              </a:rPr>
              <a:t>45 giorni </a:t>
            </a:r>
            <a:r>
              <a:rPr lang="it-IT" sz="2400" dirty="0"/>
              <a:t>successivi l’autorità competente si esprime  riguardo all’assoggettabilità del progetto alla VIA.</a:t>
            </a:r>
          </a:p>
        </p:txBody>
      </p:sp>
      <p:sp>
        <p:nvSpPr>
          <p:cNvPr id="6" name="Freccia in giù 5"/>
          <p:cNvSpPr/>
          <p:nvPr/>
        </p:nvSpPr>
        <p:spPr>
          <a:xfrm>
            <a:off x="4139952" y="5065260"/>
            <a:ext cx="864096" cy="4307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in giù 6"/>
          <p:cNvSpPr/>
          <p:nvPr/>
        </p:nvSpPr>
        <p:spPr>
          <a:xfrm>
            <a:off x="4139952" y="3669620"/>
            <a:ext cx="864096" cy="4307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in giù 7"/>
          <p:cNvSpPr/>
          <p:nvPr/>
        </p:nvSpPr>
        <p:spPr>
          <a:xfrm>
            <a:off x="4139952" y="2001792"/>
            <a:ext cx="864096" cy="4307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669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Introduzione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CF2F0F"/>
                </a:solidFill>
              </a:rPr>
              <a:t>V.I.A.</a:t>
            </a:r>
            <a:r>
              <a:rPr lang="it-IT" sz="2000" dirty="0"/>
              <a:t> : strumento decisionale, tecnico e amministrativo, di supporto per l’autorità competente nell’individuazione, nella descrizione e nella valutazione degli effetti diretti e indiretti sull’ambiente e sulla salute umana legati alla realizzazione di un’opera.</a:t>
            </a:r>
          </a:p>
          <a:p>
            <a:endParaRPr lang="it-IT" sz="2000" dirty="0"/>
          </a:p>
          <a:p>
            <a:r>
              <a:rPr lang="it-IT" sz="2000" dirty="0"/>
              <a:t>Può essere definita anche come un “sub-procedimento”.</a:t>
            </a:r>
          </a:p>
          <a:p>
            <a:pPr>
              <a:buNone/>
            </a:pPr>
            <a:r>
              <a:rPr lang="it-IT" sz="2000" dirty="0"/>
              <a:t>    Inteso come una sequenza ordinata di atti finalizzata al rilascio di un provvedimento, inserita in una sequenza più generale finalizzata al rilascio di un’autorizzazione del progetto.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/>
          <a:lstStyle/>
          <a:p>
            <a:r>
              <a:rPr lang="it-IT" dirty="0"/>
              <a:t>Definizione dei contenuti del SIA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03512"/>
            <a:ext cx="8229600" cy="4837856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it-IT" dirty="0"/>
              <a:t>Durante questa fase il proponente e l’autorità competente collaborano tra loro al fine di individuare in maniera univoca i contenuti dello studio di impatto ambientale. </a:t>
            </a:r>
          </a:p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r>
              <a:rPr lang="it-IT" dirty="0">
                <a:solidFill>
                  <a:srgbClr val="C00000"/>
                </a:solidFill>
              </a:rPr>
              <a:t>Il proponente sottopone all’autorità competente:</a:t>
            </a:r>
          </a:p>
          <a:p>
            <a:pPr marL="109728" indent="0">
              <a:buNone/>
            </a:pPr>
            <a:endParaRPr lang="it-IT" dirty="0">
              <a:solidFill>
                <a:srgbClr val="C00000"/>
              </a:solidFill>
            </a:endParaRP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Il progetto preliminare 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Lo studio preliminare ambientale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Il piano di lavoro per la redazione del SIA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L’Elenco di tutte le autorizzazioni, intese, concessioni, pareri che dovranno essere acquisiti</a:t>
            </a:r>
          </a:p>
        </p:txBody>
      </p:sp>
    </p:spTree>
    <p:extLst>
      <p:ext uri="{BB962C8B-B14F-4D97-AF65-F5344CB8AC3E}">
        <p14:creationId xmlns:p14="http://schemas.microsoft.com/office/powerpoint/2010/main" val="294679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/>
          <a:lstStyle/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r>
              <a:rPr lang="it-IT" dirty="0"/>
              <a:t>Tale fase ha una durata massima di </a:t>
            </a:r>
            <a:r>
              <a:rPr lang="it-IT" sz="3200" dirty="0">
                <a:solidFill>
                  <a:srgbClr val="002060"/>
                </a:solidFill>
              </a:rPr>
              <a:t>60 giorni</a:t>
            </a:r>
            <a:r>
              <a:rPr lang="it-IT" dirty="0"/>
              <a:t>.</a:t>
            </a:r>
          </a:p>
          <a:p>
            <a:pPr marL="109728" indent="0">
              <a:buNone/>
            </a:pPr>
            <a:r>
              <a:rPr lang="it-IT" dirty="0"/>
              <a:t>Allo scadere di tale termine si passa alla fase successiva.</a:t>
            </a:r>
          </a:p>
        </p:txBody>
      </p:sp>
    </p:spTree>
    <p:extLst>
      <p:ext uri="{BB962C8B-B14F-4D97-AF65-F5344CB8AC3E}">
        <p14:creationId xmlns:p14="http://schemas.microsoft.com/office/powerpoint/2010/main" val="30668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/>
          <a:lstStyle/>
          <a:p>
            <a:r>
              <a:rPr lang="it-IT" dirty="0"/>
              <a:t>Studio di Impatto Ambientale (SIA)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/>
          </a:bodyPr>
          <a:lstStyle/>
          <a:p>
            <a:endParaRPr lang="it-IT" sz="2400" dirty="0"/>
          </a:p>
          <a:p>
            <a:r>
              <a:rPr lang="it-IT" sz="2400" dirty="0"/>
              <a:t>Rappresenta lo strumento cardine della procedura di VIA. Fornisce una serie di dati di natura tecnico-scientifica sulla base dei quali l’autorità competente esprime il proprio giudizio di compatibilità ambientale.</a:t>
            </a:r>
          </a:p>
          <a:p>
            <a:pPr marL="109728" indent="0">
              <a:buNone/>
            </a:pPr>
            <a:endParaRPr lang="it-IT" sz="2400" dirty="0"/>
          </a:p>
          <a:p>
            <a:r>
              <a:rPr lang="it-IT" sz="2400" dirty="0"/>
              <a:t>Il SIA descrive in maniera quantitativa le caratteristiche del progetto e le sue principali interazioni con l’ambiente circostante (flora, fauna, suolo, acqua, aria, ecc.)</a:t>
            </a:r>
          </a:p>
          <a:p>
            <a:endParaRPr lang="it-IT" sz="2400" dirty="0"/>
          </a:p>
          <a:p>
            <a:pPr marL="109728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8963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256584"/>
          </a:xfrm>
        </p:spPr>
        <p:txBody>
          <a:bodyPr>
            <a:normAutofit/>
          </a:bodyPr>
          <a:lstStyle/>
          <a:p>
            <a:endParaRPr lang="it-IT" dirty="0" smtClean="0">
              <a:solidFill>
                <a:srgbClr val="C00000"/>
              </a:solidFill>
            </a:endParaRPr>
          </a:p>
          <a:p>
            <a:endParaRPr lang="it-IT" dirty="0" smtClean="0"/>
          </a:p>
          <a:p>
            <a:r>
              <a:rPr lang="it-IT" dirty="0" smtClean="0"/>
              <a:t>Al SIA deve essere poi allegata una sintesi non tecnica dello studio da sottoporre alla collettività durante </a:t>
            </a:r>
            <a:r>
              <a:rPr lang="it-IT" smtClean="0"/>
              <a:t>le consultazioni. </a:t>
            </a:r>
            <a:endParaRPr lang="it-IT" dirty="0" smtClean="0">
              <a:solidFill>
                <a:srgbClr val="C00000"/>
              </a:solidFill>
            </a:endParaRPr>
          </a:p>
          <a:p>
            <a:endParaRPr lang="it-IT" dirty="0" smtClean="0">
              <a:solidFill>
                <a:srgbClr val="C00000"/>
              </a:solidFill>
            </a:endParaRPr>
          </a:p>
          <a:p>
            <a:endParaRPr lang="it-IT" dirty="0" smtClean="0">
              <a:solidFill>
                <a:srgbClr val="C00000"/>
              </a:solidFill>
            </a:endParaRPr>
          </a:p>
          <a:p>
            <a:r>
              <a:rPr lang="it-IT" dirty="0" smtClean="0">
                <a:solidFill>
                  <a:srgbClr val="C00000"/>
                </a:solidFill>
              </a:rPr>
              <a:t>Il SIA è redatto da esperti su incarico del proponente che si fa interamente carico degli oneri finanziari che ne derivano.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Istanza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it-IT" dirty="0"/>
              <a:t>E’ la fase con cui inizia la procedura di VIA vera e propria. Con l’istanza decorrono i termini previsti per lo svolgimento delle Consultazioni, la valutazione del SIA e delle osservazioni pervenute nonché quelli previsti per l’adozione del provvedimento finale.</a:t>
            </a:r>
          </a:p>
        </p:txBody>
      </p:sp>
    </p:spTree>
    <p:extLst>
      <p:ext uri="{BB962C8B-B14F-4D97-AF65-F5344CB8AC3E}">
        <p14:creationId xmlns:p14="http://schemas.microsoft.com/office/powerpoint/2010/main" val="144294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/>
          <a:lstStyle/>
          <a:p>
            <a:pPr marL="109728" indent="0">
              <a:buNone/>
            </a:pPr>
            <a:endParaRPr lang="it-IT" sz="2400" dirty="0"/>
          </a:p>
          <a:p>
            <a:pPr marL="109728" indent="0">
              <a:buNone/>
            </a:pPr>
            <a:endParaRPr lang="it-IT" sz="2400" dirty="0"/>
          </a:p>
          <a:p>
            <a:pPr marL="109728" indent="0">
              <a:buNone/>
            </a:pPr>
            <a:endParaRPr lang="it-IT" sz="2400" dirty="0"/>
          </a:p>
          <a:p>
            <a:pPr marL="109728" indent="0">
              <a:buNone/>
            </a:pPr>
            <a:r>
              <a:rPr lang="it-IT" sz="2400" dirty="0"/>
              <a:t>In assenza di controversie procedurali, il giudizio di compatibilità ambientale è emanato dall’autorità competente entro </a:t>
            </a:r>
            <a:r>
              <a:rPr lang="it-IT" sz="2400" b="1" dirty="0">
                <a:solidFill>
                  <a:schemeClr val="accent6">
                    <a:lumMod val="50000"/>
                  </a:schemeClr>
                </a:solidFill>
              </a:rPr>
              <a:t>150 giorni </a:t>
            </a:r>
            <a:r>
              <a:rPr lang="it-IT" sz="2400" dirty="0"/>
              <a:t>dalla presentazione dell’istanza. </a:t>
            </a:r>
          </a:p>
          <a:p>
            <a:pPr marL="109728" indent="0">
              <a:buNone/>
            </a:pPr>
            <a:endParaRPr lang="it-IT" sz="2400" dirty="0"/>
          </a:p>
          <a:p>
            <a:pPr marL="109728" indent="0">
              <a:buNone/>
            </a:pPr>
            <a:r>
              <a:rPr lang="it-IT" sz="2400" dirty="0"/>
              <a:t>L’autorità competente può comunque prorogare tale termine di ulteriori </a:t>
            </a:r>
            <a:r>
              <a:rPr lang="it-IT" sz="2400" b="1" dirty="0">
                <a:solidFill>
                  <a:schemeClr val="accent6">
                    <a:lumMod val="50000"/>
                  </a:schemeClr>
                </a:solidFill>
              </a:rPr>
              <a:t>60 giorni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t-IT" sz="2400" dirty="0"/>
              <a:t>nei casi più complessi.</a:t>
            </a:r>
            <a:endParaRPr lang="it-IT" dirty="0"/>
          </a:p>
          <a:p>
            <a:pPr marL="10972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790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/>
          <a:lstStyle/>
          <a:p>
            <a:pPr marL="109728" indent="0">
              <a:buNone/>
            </a:pPr>
            <a:endParaRPr lang="it-IT" dirty="0">
              <a:solidFill>
                <a:srgbClr val="C00000"/>
              </a:solidFill>
            </a:endParaRPr>
          </a:p>
          <a:p>
            <a:pPr marL="109728" indent="0">
              <a:buNone/>
            </a:pPr>
            <a:r>
              <a:rPr lang="it-IT" dirty="0">
                <a:solidFill>
                  <a:srgbClr val="C00000"/>
                </a:solidFill>
              </a:rPr>
              <a:t>Il proponente presenta all’autorità competente:</a:t>
            </a:r>
          </a:p>
          <a:p>
            <a:pPr marL="109728" indent="0">
              <a:buNone/>
            </a:pPr>
            <a:endParaRPr lang="it-IT" dirty="0">
              <a:solidFill>
                <a:srgbClr val="C00000"/>
              </a:solidFill>
            </a:endParaRP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Il progetto definitivo.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Il SIA.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Copia dell’avviso a mezzo stampa.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Sintesi non tecnica dell’intera documentazione.</a:t>
            </a:r>
          </a:p>
          <a:p>
            <a:pPr marL="624078" indent="-514350">
              <a:buFont typeface="+mj-lt"/>
              <a:buAutoNum type="arabicPeriod"/>
            </a:pPr>
            <a:r>
              <a:rPr lang="it-IT" dirty="0"/>
              <a:t>Elenco di tutte le autorizzazioni, pareri, concessioni, nulla osta e intese acquisite o che dovranno essere acquisite. </a:t>
            </a:r>
          </a:p>
        </p:txBody>
      </p:sp>
    </p:spTree>
    <p:extLst>
      <p:ext uri="{BB962C8B-B14F-4D97-AF65-F5344CB8AC3E}">
        <p14:creationId xmlns:p14="http://schemas.microsoft.com/office/powerpoint/2010/main" val="125676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23528" y="908720"/>
            <a:ext cx="842493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Una volta presentata l’istanza, entro i primi 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</a:rPr>
              <a:t>30 giorni </a:t>
            </a:r>
            <a:r>
              <a:rPr lang="it-IT" sz="2400" dirty="0"/>
              <a:t>l’autorità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t-IT" sz="2400" dirty="0"/>
              <a:t>competente verifica la completezza della documentazione presentata e può chiedere (sempre entro il medesimo termine) al proponente di integrarla.</a:t>
            </a:r>
          </a:p>
          <a:p>
            <a:endParaRPr lang="it-IT" sz="2400" dirty="0"/>
          </a:p>
          <a:p>
            <a:endParaRPr lang="it-IT" sz="2400" dirty="0"/>
          </a:p>
          <a:p>
            <a:endParaRPr lang="it-IT" sz="2400" dirty="0"/>
          </a:p>
          <a:p>
            <a:endParaRPr lang="it-IT" sz="2400" dirty="0"/>
          </a:p>
          <a:p>
            <a:r>
              <a:rPr lang="it-IT" sz="2400" dirty="0"/>
              <a:t>La documentazione dovrà essere integrata dal proponente entro i 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</a:rPr>
              <a:t>30 giorni </a:t>
            </a:r>
            <a:r>
              <a:rPr lang="it-IT" sz="2400" dirty="0"/>
              <a:t>successivi alla richiesta.</a:t>
            </a:r>
          </a:p>
          <a:p>
            <a:r>
              <a:rPr lang="it-IT" sz="2400" dirty="0"/>
              <a:t>Tale termine può comunque essere prorogato e dipende quindi dalla complessità della documentazione richiesta.</a:t>
            </a:r>
            <a:endParaRPr lang="it-IT" dirty="0"/>
          </a:p>
        </p:txBody>
      </p:sp>
      <p:sp>
        <p:nvSpPr>
          <p:cNvPr id="8" name="Freccia in giù 7"/>
          <p:cNvSpPr/>
          <p:nvPr/>
        </p:nvSpPr>
        <p:spPr>
          <a:xfrm>
            <a:off x="3995936" y="3068961"/>
            <a:ext cx="972108" cy="5942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363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0038" y="764704"/>
            <a:ext cx="8229600" cy="1066800"/>
          </a:xfrm>
        </p:spPr>
        <p:txBody>
          <a:bodyPr/>
          <a:lstStyle/>
          <a:p>
            <a:r>
              <a:rPr lang="it-IT" dirty="0"/>
              <a:t>Consultazioni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85237" y="1831504"/>
            <a:ext cx="8229600" cy="4325112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it-IT" dirty="0"/>
              <a:t>Una volta pubblicato l’avviso a mezzo stampa dell’avvenuto deposito della documentazione, chiunque può accedere a questa presso le sedi indicate e far pervenire all’autorità competente le proprie osservazioni secondo le modalità specificate ed entro i termini stabiliti.</a:t>
            </a:r>
          </a:p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r>
              <a:rPr lang="it-IT" dirty="0">
                <a:solidFill>
                  <a:srgbClr val="C00000"/>
                </a:solidFill>
              </a:rPr>
              <a:t>Il proponente può essere chiamato dall’autorità competente a controdedurre sulle osservazioni pervenute durante le consultazioni.</a:t>
            </a:r>
          </a:p>
        </p:txBody>
      </p:sp>
    </p:spTree>
    <p:extLst>
      <p:ext uri="{BB962C8B-B14F-4D97-AF65-F5344CB8AC3E}">
        <p14:creationId xmlns:p14="http://schemas.microsoft.com/office/powerpoint/2010/main" val="232266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/>
          <a:lstStyle/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r>
              <a:rPr lang="it-IT" dirty="0"/>
              <a:t>Nel caso di progetti di un certo rilievo, l’autorità competente può fissare le modalità di svolgimento delle consultazioni che possono avere luogo mediante un’</a:t>
            </a:r>
            <a:r>
              <a:rPr lang="it-IT" b="1" dirty="0"/>
              <a:t>inchiesta pubblica </a:t>
            </a:r>
            <a:r>
              <a:rPr lang="it-IT" dirty="0"/>
              <a:t>o addirittura una </a:t>
            </a:r>
            <a:r>
              <a:rPr lang="it-IT" b="1" dirty="0"/>
              <a:t>conferenza di servizi</a:t>
            </a:r>
            <a:r>
              <a:rPr lang="it-IT" dirty="0"/>
              <a:t> nel caso di procedure VIA particolarmente complesse.</a:t>
            </a:r>
          </a:p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r>
              <a:rPr lang="it-IT" dirty="0"/>
              <a:t>Le consultazioni hanno una durata di </a:t>
            </a:r>
            <a:r>
              <a:rPr lang="it-IT" sz="3200" dirty="0">
                <a:solidFill>
                  <a:schemeClr val="accent6">
                    <a:lumMod val="50000"/>
                  </a:schemeClr>
                </a:solidFill>
              </a:rPr>
              <a:t>60 giorni</a:t>
            </a:r>
            <a:r>
              <a:rPr lang="it-IT" dirty="0"/>
              <a:t> che decorrono a partire dalla data di presentazione dell’Istanza.</a:t>
            </a:r>
          </a:p>
        </p:txBody>
      </p:sp>
    </p:spTree>
    <p:extLst>
      <p:ext uri="{BB962C8B-B14F-4D97-AF65-F5344CB8AC3E}">
        <p14:creationId xmlns:p14="http://schemas.microsoft.com/office/powerpoint/2010/main" val="378239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Principio dell’azione preventiva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2000" dirty="0"/>
              <a:t> </a:t>
            </a:r>
          </a:p>
          <a:p>
            <a:r>
              <a:rPr lang="it-IT" sz="2000" dirty="0"/>
              <a:t>La V.I.A. è strutturata sul principio dell’azione preventiva:</a:t>
            </a:r>
          </a:p>
          <a:p>
            <a:pPr>
              <a:buNone/>
            </a:pPr>
            <a:endParaRPr lang="it-IT" sz="2000" dirty="0"/>
          </a:p>
          <a:p>
            <a:pPr>
              <a:buNone/>
            </a:pPr>
            <a:r>
              <a:rPr lang="it-IT" sz="2400" i="1" dirty="0"/>
              <a:t>    “Prevenire gli impatti negativi sull’ambiente legati alla realizzazione di determinati progetti anziché combatterne successivamente gli effetti.”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it-IT" sz="2400" dirty="0"/>
              <a:t>Entro i 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30 giorni </a:t>
            </a:r>
            <a:r>
              <a:rPr lang="it-IT" sz="2400" dirty="0"/>
              <a:t>successivi al termine previsto per lo svolgimento delle consultazioni l’autorità competente può chiedere al proponente di modificare e/o integrare la documentazione presentata dal proponente, alla luce delle osservazioni pervenute. Allo stesso modo, anche il proponente può farne esplicita richiesta. </a:t>
            </a:r>
          </a:p>
          <a:p>
            <a:pPr marL="109728" indent="0">
              <a:buNone/>
            </a:pPr>
            <a:endParaRPr lang="it-IT" sz="2400" dirty="0"/>
          </a:p>
          <a:p>
            <a:pPr marL="109728" indent="0">
              <a:buNone/>
            </a:pPr>
            <a:endParaRPr lang="it-IT" sz="2400" dirty="0"/>
          </a:p>
          <a:p>
            <a:pPr marL="109728" indent="0">
              <a:buNone/>
            </a:pPr>
            <a:r>
              <a:rPr lang="it-IT" sz="2400" dirty="0"/>
              <a:t>In ogni caso la nuova documentazione dovrà essere presentata entro i 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45 giorni </a:t>
            </a:r>
            <a:r>
              <a:rPr lang="it-IT" sz="2400" dirty="0"/>
              <a:t>successivi alla richiesta.</a:t>
            </a:r>
          </a:p>
          <a:p>
            <a:pPr marL="109728" indent="0">
              <a:buNone/>
            </a:pPr>
            <a:endParaRPr lang="it-IT" sz="2400" dirty="0"/>
          </a:p>
          <a:p>
            <a:pPr marL="109728" indent="0">
              <a:buNone/>
            </a:pPr>
            <a:r>
              <a:rPr lang="it-IT" dirty="0">
                <a:solidFill>
                  <a:srgbClr val="C00000"/>
                </a:solidFill>
              </a:rPr>
              <a:t>Se le modifiche apportate alla documentazione sono particolarmente rilevanti, l’autorità competente può disporre lo svolgimento di nuove consultazioni.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4139952" y="3068960"/>
            <a:ext cx="864096" cy="4307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1731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>
            <a:normAutofit/>
          </a:bodyPr>
          <a:lstStyle/>
          <a:p>
            <a:r>
              <a:rPr lang="it-IT" sz="3400" dirty="0"/>
              <a:t>Valutazione del SIA e delle Consultazioni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03512"/>
            <a:ext cx="8229600" cy="4671024"/>
          </a:xfrm>
        </p:spPr>
        <p:txBody>
          <a:bodyPr/>
          <a:lstStyle/>
          <a:p>
            <a:pPr marL="109728" indent="0">
              <a:buNone/>
            </a:pPr>
            <a:endParaRPr lang="it-IT" dirty="0"/>
          </a:p>
          <a:p>
            <a:pPr marL="109728" indent="0">
              <a:buNone/>
            </a:pPr>
            <a:r>
              <a:rPr lang="it-IT" dirty="0"/>
              <a:t>Durante questa fase, l’autorità competente valuta i contenuti del SIA nonché le osservazioni, obiezioni e i suggerimenti emersi durante le consultazioni, al fine di formulare un giudizio di compatibilità ambientale del progetto.</a:t>
            </a:r>
          </a:p>
          <a:p>
            <a:pPr marL="10972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147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 lnSpcReduction="10000"/>
          </a:bodyPr>
          <a:lstStyle/>
          <a:p>
            <a:r>
              <a:rPr lang="it-IT" sz="2400" dirty="0"/>
              <a:t>Per i progetti di competenza statale, è fondamentale il parere del Ministero dei beni e delle attività culturali nonché quello delle amministrazioni che prendono parte ad una eventuale conferenza di servizi che dovranno essere resi entro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</a:rPr>
              <a:t>60 giorni </a:t>
            </a:r>
            <a:r>
              <a:rPr lang="it-IT" sz="2400" dirty="0"/>
              <a:t>dalla data di presentazione dell’istanza e quindi entro il termine previsto per lo svolgimento delle consultazioni. A queste possono essere concessi ulteriori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</a:rPr>
              <a:t>45 giorni </a:t>
            </a:r>
            <a:r>
              <a:rPr lang="it-IT" sz="2400" dirty="0"/>
              <a:t>nel caso in cui l’istanza venga modificata.</a:t>
            </a:r>
          </a:p>
          <a:p>
            <a:pPr marL="109728" indent="0">
              <a:buNone/>
            </a:pPr>
            <a:endParaRPr lang="it-IT" sz="2400" dirty="0"/>
          </a:p>
          <a:p>
            <a:r>
              <a:rPr lang="it-IT" sz="2400" dirty="0"/>
              <a:t>Allo stesso modo, è fondamentale il parere delle regioni interessate, che dovranno essere resi entro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</a:rPr>
              <a:t>90 giorni </a:t>
            </a:r>
            <a:r>
              <a:rPr lang="it-IT" sz="2400" dirty="0"/>
              <a:t>dalla presentazione dell’istanza. A queste possono essere concessi ulteriori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</a:rPr>
              <a:t>60 giorni </a:t>
            </a:r>
            <a:r>
              <a:rPr lang="it-IT" sz="2400" dirty="0"/>
              <a:t>che decorrono dalla data di presentazione della nuova istanza.</a:t>
            </a:r>
          </a:p>
        </p:txBody>
      </p:sp>
    </p:spTree>
    <p:extLst>
      <p:ext uri="{BB962C8B-B14F-4D97-AF65-F5344CB8AC3E}">
        <p14:creationId xmlns:p14="http://schemas.microsoft.com/office/powerpoint/2010/main" val="2333595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4946" y="543496"/>
            <a:ext cx="8229600" cy="1066800"/>
          </a:xfrm>
        </p:spPr>
        <p:txBody>
          <a:bodyPr/>
          <a:lstStyle/>
          <a:p>
            <a:r>
              <a:rPr lang="it-IT" dirty="0"/>
              <a:t>Decisione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4946" y="1628800"/>
            <a:ext cx="8229600" cy="511256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it-IT" dirty="0"/>
              <a:t>Il giudizio di compatibilità ambientale è emanato di norma dall’autorità competente entro 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150 giorni</a:t>
            </a:r>
            <a:r>
              <a:rPr lang="it-IT" dirty="0"/>
              <a:t> dalla presentazione dell’istanza oppure entro 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90 giorni</a:t>
            </a:r>
            <a:r>
              <a:rPr lang="it-IT" dirty="0"/>
              <a:t> dalla presentazione dell’istanza modificata, nel caso in cui non siano necessarie nuove consultazioni.</a:t>
            </a:r>
          </a:p>
          <a:p>
            <a:endParaRPr lang="it-IT" dirty="0"/>
          </a:p>
          <a:p>
            <a:pPr marL="109728" indent="0">
              <a:buNone/>
            </a:pPr>
            <a:r>
              <a:rPr lang="it-IT" dirty="0"/>
              <a:t>L’autorità competente può comunque disporre il prolungamento di tale termine fino a 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60 giorni</a:t>
            </a:r>
            <a:r>
              <a:rPr lang="it-IT" dirty="0"/>
              <a:t>, nel caso di progetti particolarmente complessi.</a:t>
            </a:r>
          </a:p>
          <a:p>
            <a:pPr marL="109728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784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Il provvedimento viene pubblicato sul sito web dell’autorità competente, mentre il proponente, provvede a pubblicarlo a mezzo stampa sulla Gazzetta Ufficiale nel caso di progetti di competenza statale e sul Bollettino Ufficiale della regione o regioni interessate per i progetti di competenza regionale. </a:t>
            </a:r>
          </a:p>
          <a:p>
            <a:endParaRPr lang="it-IT" dirty="0"/>
          </a:p>
          <a:p>
            <a:r>
              <a:rPr lang="it-IT" dirty="0"/>
              <a:t>Nel provvedimento sono indicate le condizioni per la realizzazione del progetto, per il suo esercizio e la sua dismissione.</a:t>
            </a:r>
          </a:p>
          <a:p>
            <a:endParaRPr lang="it-IT" dirty="0"/>
          </a:p>
          <a:p>
            <a:r>
              <a:rPr lang="it-IT" dirty="0"/>
              <a:t>Di norma il progetto deve essere realizzato entro 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5 anni </a:t>
            </a:r>
            <a:r>
              <a:rPr lang="it-IT" dirty="0"/>
              <a:t>dalla pubblicazione del provvedimento VIA ma tale scadenza può comunque essere prorogata.</a:t>
            </a:r>
          </a:p>
        </p:txBody>
      </p:sp>
    </p:spTree>
    <p:extLst>
      <p:ext uri="{BB962C8B-B14F-4D97-AF65-F5344CB8AC3E}">
        <p14:creationId xmlns:p14="http://schemas.microsoft.com/office/powerpoint/2010/main" val="91084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Monitoraggio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it-IT" sz="2400" dirty="0"/>
              <a:t>L’obbiettivo del monitoraggio è quello di individuare e mitigare tempestivamente gli eventuali impatti negativi non previsti dell’opera sull’ambiente durante la fase di progettazione, costruzione e di esercizio dell’opera, ma anche valutare l’efficacia delle misure di prevenzione attivate, nonché verificare che siano rispettate tutte le prescrizioni espresse nel provvedimento di VIA.</a:t>
            </a:r>
          </a:p>
          <a:p>
            <a:pPr marL="109728" indent="0">
              <a:buNone/>
            </a:pPr>
            <a:endParaRPr lang="it-IT" sz="2400" dirty="0"/>
          </a:p>
          <a:p>
            <a:pPr marL="109728" indent="0" algn="ctr">
              <a:buNone/>
            </a:pPr>
            <a:r>
              <a:rPr lang="it-IT" sz="2400" dirty="0">
                <a:solidFill>
                  <a:srgbClr val="C00000"/>
                </a:solidFill>
              </a:rPr>
              <a:t>Viene effettuato dall’impresa appaltante, mentre le attività di controllo sono affidate all’ISPRA e alle agenzie per la protezione ambientale.</a:t>
            </a:r>
          </a:p>
        </p:txBody>
      </p:sp>
    </p:spTree>
    <p:extLst>
      <p:ext uri="{BB962C8B-B14F-4D97-AF65-F5344CB8AC3E}">
        <p14:creationId xmlns:p14="http://schemas.microsoft.com/office/powerpoint/2010/main" val="171969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it-IT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109728" indent="0">
              <a:buNone/>
            </a:pPr>
            <a:r>
              <a:rPr lang="it-IT" sz="3200" b="1" dirty="0" smtClean="0">
                <a:solidFill>
                  <a:schemeClr val="accent6">
                    <a:lumMod val="50000"/>
                  </a:schemeClr>
                </a:solidFill>
              </a:rPr>
              <a:t>                   </a:t>
            </a:r>
          </a:p>
          <a:p>
            <a:pPr marL="109728" indent="0">
              <a:buNone/>
            </a:pPr>
            <a:r>
              <a:rPr lang="it-IT" sz="3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t-IT" sz="3200" b="1" dirty="0" smtClean="0">
                <a:solidFill>
                  <a:schemeClr val="accent6">
                    <a:lumMod val="50000"/>
                  </a:schemeClr>
                </a:solidFill>
              </a:rPr>
              <a:t>                  Fine Presentazione</a:t>
            </a:r>
            <a:endParaRPr lang="it-IT" sz="6600" b="1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951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Obbiettivi della V.I.A.</a:t>
            </a:r>
          </a:p>
        </p:txBody>
      </p:sp>
      <p:sp>
        <p:nvSpPr>
          <p:cNvPr id="4" name="Elaborazione 3"/>
          <p:cNvSpPr/>
          <p:nvPr/>
        </p:nvSpPr>
        <p:spPr>
          <a:xfrm>
            <a:off x="755576" y="2492896"/>
            <a:ext cx="2592288" cy="1368152"/>
          </a:xfrm>
          <a:prstGeom prst="flowChartProcess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Proteggere la salute umana</a:t>
            </a:r>
          </a:p>
        </p:txBody>
      </p:sp>
      <p:sp>
        <p:nvSpPr>
          <p:cNvPr id="5" name="Elaborazione 4"/>
          <p:cNvSpPr/>
          <p:nvPr/>
        </p:nvSpPr>
        <p:spPr>
          <a:xfrm>
            <a:off x="4716016" y="2420888"/>
            <a:ext cx="3600400" cy="1440160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Contribuire con un migliore ambiente alla qualità della vita </a:t>
            </a:r>
          </a:p>
        </p:txBody>
      </p:sp>
      <p:sp>
        <p:nvSpPr>
          <p:cNvPr id="7" name="Elaborazione 6"/>
          <p:cNvSpPr/>
          <p:nvPr/>
        </p:nvSpPr>
        <p:spPr>
          <a:xfrm>
            <a:off x="755576" y="4581128"/>
            <a:ext cx="3240360" cy="1440160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Provvedere al mantenimento delle specie</a:t>
            </a:r>
          </a:p>
        </p:txBody>
      </p:sp>
      <p:sp>
        <p:nvSpPr>
          <p:cNvPr id="8" name="Elaborazione 7"/>
          <p:cNvSpPr/>
          <p:nvPr/>
        </p:nvSpPr>
        <p:spPr>
          <a:xfrm>
            <a:off x="5148064" y="4581128"/>
            <a:ext cx="3312368" cy="1440160"/>
          </a:xfrm>
          <a:prstGeom prst="flowChartProces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Conservare la capacità di riproduzione dell’ecosistema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5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dirty="0"/>
              <a:t>La VIA individua gli effetti diretti e indiretti di un progetto sull’ambiente.</a:t>
            </a:r>
          </a:p>
          <a:p>
            <a:pPr>
              <a:buNone/>
            </a:pPr>
            <a:endParaRPr lang="it-IT" dirty="0"/>
          </a:p>
          <a:p>
            <a:r>
              <a:rPr lang="it-IT" dirty="0"/>
              <a:t>Garantisce l’informazione e la partecipazione dei cittadini al procedimento, tenendo dunque in grande considerazione l’opinione della collettività.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066800"/>
          </a:xfrm>
        </p:spPr>
        <p:txBody>
          <a:bodyPr/>
          <a:lstStyle/>
          <a:p>
            <a:r>
              <a:rPr lang="it-IT" dirty="0"/>
              <a:t>Cenni storici</a:t>
            </a:r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4068759686"/>
              </p:ext>
            </p:extLst>
          </p:nvPr>
        </p:nvGraphicFramePr>
        <p:xfrm>
          <a:off x="251520" y="1196752"/>
          <a:ext cx="7272808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Connettore 1 6"/>
          <p:cNvCxnSpPr>
            <a:endCxn id="8" idx="0"/>
          </p:cNvCxnSpPr>
          <p:nvPr/>
        </p:nvCxnSpPr>
        <p:spPr>
          <a:xfrm>
            <a:off x="5724128" y="3861048"/>
            <a:ext cx="1404156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tangolo arrotondato 7"/>
          <p:cNvSpPr/>
          <p:nvPr/>
        </p:nvSpPr>
        <p:spPr>
          <a:xfrm>
            <a:off x="5508104" y="4221088"/>
            <a:ext cx="3240360" cy="18002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dirty="0"/>
              <a:t>Comunità Europea</a:t>
            </a:r>
          </a:p>
        </p:txBody>
      </p:sp>
      <p:sp>
        <p:nvSpPr>
          <p:cNvPr id="14" name="Rettangolo arrotondato 13"/>
          <p:cNvSpPr/>
          <p:nvPr/>
        </p:nvSpPr>
        <p:spPr>
          <a:xfrm>
            <a:off x="971600" y="4437112"/>
            <a:ext cx="2880320" cy="1440160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800" dirty="0"/>
              <a:t>Italia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755576" y="2739500"/>
            <a:ext cx="2866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        </a:t>
            </a:r>
            <a:r>
              <a:rPr lang="it-IT" b="1" dirty="0" smtClean="0">
                <a:solidFill>
                  <a:schemeClr val="bg1"/>
                </a:solidFill>
              </a:rPr>
              <a:t>(N.E.P.A.-1969)</a:t>
            </a:r>
            <a:endParaRPr lang="it-IT" b="1" dirty="0">
              <a:solidFill>
                <a:schemeClr val="bg1"/>
              </a:solidFill>
            </a:endParaRPr>
          </a:p>
        </p:txBody>
      </p:sp>
      <p:cxnSp>
        <p:nvCxnSpPr>
          <p:cNvPr id="17" name="Connettore 1 16"/>
          <p:cNvCxnSpPr>
            <a:stCxn id="14" idx="3"/>
            <a:endCxn id="8" idx="1"/>
          </p:cNvCxnSpPr>
          <p:nvPr/>
        </p:nvCxnSpPr>
        <p:spPr>
          <a:xfrm flipV="1">
            <a:off x="3851920" y="5121188"/>
            <a:ext cx="1656184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/>
          <p:cNvSpPr txBox="1"/>
          <p:nvPr/>
        </p:nvSpPr>
        <p:spPr>
          <a:xfrm>
            <a:off x="4680012" y="2038114"/>
            <a:ext cx="2002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chemeClr val="bg1">
                    <a:lumMod val="95000"/>
                  </a:schemeClr>
                </a:solidFill>
              </a:rPr>
              <a:t>(E.A.R.P.-1973)</a:t>
            </a:r>
            <a:endParaRPr lang="it-IT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829380" y="3471105"/>
            <a:ext cx="1725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chemeClr val="bg1">
                    <a:lumMod val="95000"/>
                  </a:schemeClr>
                </a:solidFill>
              </a:rPr>
              <a:t>(L. n.76-629)</a:t>
            </a:r>
            <a:endParaRPr lang="it-IT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171932" y="5651956"/>
            <a:ext cx="2079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chemeClr val="bg1">
                    <a:lumMod val="95000"/>
                  </a:schemeClr>
                </a:solidFill>
              </a:rPr>
              <a:t>(1985/337/CEE)</a:t>
            </a:r>
            <a:endParaRPr lang="it-IT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509910" y="5451762"/>
            <a:ext cx="1803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chemeClr val="bg1">
                    <a:lumMod val="95000"/>
                  </a:schemeClr>
                </a:solidFill>
              </a:rPr>
              <a:t>(L. 349/1986)</a:t>
            </a:r>
            <a:endParaRPr lang="it-IT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7E60847-7353-4A56-B86F-EB54B45342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17E60847-7353-4A56-B86F-EB54B45342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0F6097-116A-4344-B77A-624A90F8C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E00F6097-116A-4344-B77A-624A90F8CC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6FA7F16-FBE7-45A5-A267-615A926F43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graphicEl>
                                              <a:dgm id="{56FA7F16-FBE7-45A5-A267-615A926F43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87258A-AD56-4724-95BD-43B851FDB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graphicEl>
                                              <a:dgm id="{9087258A-AD56-4724-95BD-43B851FDBB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08871E9-4FD6-488A-8081-E1B1BDA019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graphicEl>
                                              <a:dgm id="{508871E9-4FD6-488A-8081-E1B1BDA019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8" grpId="1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Excursus Normativo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708920"/>
            <a:ext cx="3600400" cy="3865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600" b="1" dirty="0"/>
              <a:t>Comunità Europea</a:t>
            </a:r>
          </a:p>
          <a:p>
            <a:pPr>
              <a:buNone/>
            </a:pPr>
            <a:endParaRPr lang="it-IT" sz="2600" b="1" dirty="0"/>
          </a:p>
          <a:p>
            <a:r>
              <a:rPr lang="it-IT" sz="2000" dirty="0"/>
              <a:t>85/337/CEE </a:t>
            </a:r>
          </a:p>
          <a:p>
            <a:endParaRPr lang="it-IT" sz="2000" dirty="0"/>
          </a:p>
          <a:p>
            <a:r>
              <a:rPr lang="it-IT" sz="2000" dirty="0"/>
              <a:t>97/11/CE </a:t>
            </a:r>
          </a:p>
          <a:p>
            <a:endParaRPr lang="it-IT" sz="2000" dirty="0"/>
          </a:p>
          <a:p>
            <a:r>
              <a:rPr lang="it-IT" sz="2000" dirty="0"/>
              <a:t>2001/42/CE </a:t>
            </a:r>
            <a:endParaRPr lang="it-IT" sz="2000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644008" y="2708920"/>
            <a:ext cx="374441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/>
              <a:t>Italia</a:t>
            </a:r>
          </a:p>
          <a:p>
            <a:pPr>
              <a:buFont typeface="Arial" pitchFamily="34" charset="0"/>
              <a:buChar char="•"/>
            </a:pPr>
            <a:endParaRPr lang="it-IT" sz="2000" dirty="0"/>
          </a:p>
          <a:p>
            <a:pPr>
              <a:buFont typeface="Arial" pitchFamily="34" charset="0"/>
              <a:buChar char="•"/>
            </a:pPr>
            <a:r>
              <a:rPr lang="it-IT" sz="2000" dirty="0"/>
              <a:t>L. 349/1986 </a:t>
            </a:r>
          </a:p>
          <a:p>
            <a:pPr>
              <a:buFont typeface="Arial" pitchFamily="34" charset="0"/>
              <a:buChar char="•"/>
            </a:pPr>
            <a:endParaRPr lang="it-IT" sz="2000" dirty="0"/>
          </a:p>
          <a:p>
            <a:pPr>
              <a:buFont typeface="Arial" pitchFamily="34" charset="0"/>
              <a:buChar char="•"/>
            </a:pPr>
            <a:r>
              <a:rPr lang="it-IT" sz="2000" dirty="0"/>
              <a:t>DPCM del ’88 </a:t>
            </a:r>
          </a:p>
          <a:p>
            <a:pPr>
              <a:buFont typeface="Arial" pitchFamily="34" charset="0"/>
              <a:buChar char="•"/>
            </a:pPr>
            <a:endParaRPr lang="it-IT" sz="2000" dirty="0"/>
          </a:p>
          <a:p>
            <a:pPr>
              <a:buFont typeface="Arial" pitchFamily="34" charset="0"/>
              <a:buChar char="•"/>
            </a:pPr>
            <a:r>
              <a:rPr lang="it-IT" sz="2000" dirty="0"/>
              <a:t>DPR 12 Aprile 1996</a:t>
            </a:r>
          </a:p>
          <a:p>
            <a:pPr>
              <a:buFont typeface="Arial" pitchFamily="34" charset="0"/>
              <a:buChar char="•"/>
            </a:pPr>
            <a:endParaRPr lang="it-IT" sz="2000" dirty="0"/>
          </a:p>
          <a:p>
            <a:pPr>
              <a:buFont typeface="Arial" pitchFamily="34" charset="0"/>
              <a:buChar char="•"/>
            </a:pPr>
            <a:r>
              <a:rPr lang="it-IT" sz="2000" dirty="0" err="1"/>
              <a:t>D.Lgs</a:t>
            </a:r>
            <a:r>
              <a:rPr lang="it-IT" sz="2000" dirty="0"/>
              <a:t> 152/2006 (T.U.)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>
            <a:normAutofit/>
          </a:bodyPr>
          <a:lstStyle/>
          <a:p>
            <a:r>
              <a:rPr lang="it-IT" dirty="0"/>
              <a:t>Normativa Comunitaria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4325112"/>
          </a:xfrm>
        </p:spPr>
        <p:txBody>
          <a:bodyPr>
            <a:normAutofit/>
          </a:bodyPr>
          <a:lstStyle/>
          <a:p>
            <a:endParaRPr lang="it-IT" sz="2400" dirty="0">
              <a:solidFill>
                <a:srgbClr val="CF2F0F"/>
              </a:solidFill>
            </a:endParaRPr>
          </a:p>
          <a:p>
            <a:r>
              <a:rPr lang="it-IT" sz="2400" b="1" dirty="0">
                <a:solidFill>
                  <a:srgbClr val="CF2F0F"/>
                </a:solidFill>
              </a:rPr>
              <a:t>Direttiva 85/337/CEE </a:t>
            </a:r>
            <a:r>
              <a:rPr lang="it-IT" sz="2400" dirty="0"/>
              <a:t>: ha lo scopo di introdurre la procedura di V.I.A. nei Paesi membri della Comunità Europea.</a:t>
            </a:r>
          </a:p>
          <a:p>
            <a:pPr>
              <a:buNone/>
            </a:pPr>
            <a:r>
              <a:rPr lang="it-IT" sz="2400" dirty="0"/>
              <a:t>    Contiene 3 allegati:</a:t>
            </a:r>
          </a:p>
          <a:p>
            <a:pPr>
              <a:buNone/>
            </a:pPr>
            <a:endParaRPr lang="it-IT" sz="2400" dirty="0"/>
          </a:p>
          <a:p>
            <a:pPr>
              <a:buNone/>
            </a:pPr>
            <a:endParaRPr lang="it-IT" sz="2400" dirty="0"/>
          </a:p>
        </p:txBody>
      </p:sp>
      <p:sp>
        <p:nvSpPr>
          <p:cNvPr id="5" name="Rettangolo arrotondato 4"/>
          <p:cNvSpPr/>
          <p:nvPr/>
        </p:nvSpPr>
        <p:spPr>
          <a:xfrm>
            <a:off x="611560" y="3645024"/>
            <a:ext cx="2448272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ALLEGATO  I</a:t>
            </a:r>
          </a:p>
          <a:p>
            <a:pPr algn="ctr"/>
            <a:endParaRPr lang="it-IT" b="1" dirty="0">
              <a:solidFill>
                <a:srgbClr val="FFC000"/>
              </a:solidFill>
            </a:endParaRPr>
          </a:p>
          <a:p>
            <a:pPr algn="ctr"/>
            <a:r>
              <a:rPr lang="it-IT" sz="1400" b="1" dirty="0">
                <a:solidFill>
                  <a:srgbClr val="FFC000"/>
                </a:solidFill>
              </a:rPr>
              <a:t>Tipologie di progetti per cui vi è l’obbligo di VIA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3347864" y="3645024"/>
            <a:ext cx="2592288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ALLEGATO  II</a:t>
            </a:r>
          </a:p>
          <a:p>
            <a:pPr algn="ctr"/>
            <a:endParaRPr lang="it-IT" b="1" dirty="0">
              <a:solidFill>
                <a:srgbClr val="FFC000"/>
              </a:solidFill>
            </a:endParaRPr>
          </a:p>
          <a:p>
            <a:pPr algn="ctr"/>
            <a:r>
              <a:rPr lang="it-IT" sz="1400" b="1" dirty="0">
                <a:solidFill>
                  <a:srgbClr val="FFC000"/>
                </a:solidFill>
              </a:rPr>
              <a:t>Tipologie di progetti per cui l’obbligo di V.I.A. è a discrezione degli Stati membri</a:t>
            </a:r>
          </a:p>
        </p:txBody>
      </p:sp>
      <p:sp>
        <p:nvSpPr>
          <p:cNvPr id="7" name="Rettangolo arrotondato 6"/>
          <p:cNvSpPr/>
          <p:nvPr/>
        </p:nvSpPr>
        <p:spPr>
          <a:xfrm>
            <a:off x="6300192" y="3645024"/>
            <a:ext cx="2520280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ALLEGATO  III</a:t>
            </a:r>
          </a:p>
          <a:p>
            <a:pPr algn="ctr"/>
            <a:endParaRPr lang="it-IT" b="1" dirty="0">
              <a:solidFill>
                <a:srgbClr val="FFC000"/>
              </a:solidFill>
            </a:endParaRPr>
          </a:p>
          <a:p>
            <a:pPr algn="ctr"/>
            <a:r>
              <a:rPr lang="it-IT" sz="1400" b="1" dirty="0">
                <a:solidFill>
                  <a:srgbClr val="FFC000"/>
                </a:solidFill>
              </a:rPr>
              <a:t>Documentazione da presentare per l’avvio della procedura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allAtOnce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idx="1"/>
          </p:nvPr>
        </p:nvSpPr>
        <p:spPr>
          <a:xfrm>
            <a:off x="250825" y="836613"/>
            <a:ext cx="8229600" cy="4968651"/>
          </a:xfrm>
        </p:spPr>
        <p:txBody>
          <a:bodyPr/>
          <a:lstStyle/>
          <a:p>
            <a:endParaRPr lang="it-IT" dirty="0">
              <a:solidFill>
                <a:srgbClr val="CF2F0F"/>
              </a:solidFill>
            </a:endParaRPr>
          </a:p>
          <a:p>
            <a:endParaRPr lang="it-IT" dirty="0">
              <a:solidFill>
                <a:srgbClr val="CF2F0F"/>
              </a:solidFill>
            </a:endParaRPr>
          </a:p>
          <a:p>
            <a:r>
              <a:rPr lang="it-IT" sz="2400" b="1" dirty="0">
                <a:solidFill>
                  <a:srgbClr val="CF2F0F"/>
                </a:solidFill>
              </a:rPr>
              <a:t>Direttiva 97/11/CE </a:t>
            </a:r>
            <a:r>
              <a:rPr lang="it-IT" dirty="0"/>
              <a:t>: </a:t>
            </a:r>
            <a:r>
              <a:rPr lang="it-IT" sz="2400" dirty="0"/>
              <a:t>modifica ed integra la direttiva precedente ampliando notevolmente i contenuti dell’allegato I e II . Introduce inoltre la verifica di assoggettabilità (Screening).</a:t>
            </a:r>
          </a:p>
          <a:p>
            <a:endParaRPr lang="it-IT" sz="2400" dirty="0">
              <a:solidFill>
                <a:srgbClr val="CF2F0F"/>
              </a:solidFill>
            </a:endParaRPr>
          </a:p>
          <a:p>
            <a:pPr>
              <a:buNone/>
            </a:pPr>
            <a:endParaRPr lang="it-IT" sz="2400" dirty="0">
              <a:solidFill>
                <a:srgbClr val="CF2F0F"/>
              </a:solidFill>
            </a:endParaRPr>
          </a:p>
          <a:p>
            <a:r>
              <a:rPr lang="it-IT" sz="2400" b="1" dirty="0">
                <a:solidFill>
                  <a:srgbClr val="CF2F0F"/>
                </a:solidFill>
              </a:rPr>
              <a:t>Direttiva 2001/42/CE </a:t>
            </a:r>
            <a:r>
              <a:rPr lang="it-IT" dirty="0"/>
              <a:t>: </a:t>
            </a:r>
            <a:r>
              <a:rPr lang="it-IT" sz="2400" dirty="0"/>
              <a:t>introduce uno strumento complementare alla V.I.A ovvero la Valutazione Ambientale Strategica (V.A.S).</a:t>
            </a:r>
            <a:endParaRPr lang="it-IT" dirty="0">
              <a:solidFill>
                <a:srgbClr val="CF2F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monto">
  <a:themeElements>
    <a:clrScheme name="Tramont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Tramont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amont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821</TotalTime>
  <Words>1839</Words>
  <Application>Microsoft Office PowerPoint</Application>
  <PresentationFormat>Presentazione su schermo (4:3)</PresentationFormat>
  <Paragraphs>218</Paragraphs>
  <Slides>36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36</vt:i4>
      </vt:variant>
    </vt:vector>
  </HeadingPairs>
  <TitlesOfParts>
    <vt:vector size="42" baseType="lpstr">
      <vt:lpstr>Arial</vt:lpstr>
      <vt:lpstr>Calibri</vt:lpstr>
      <vt:lpstr>Georgia</vt:lpstr>
      <vt:lpstr>Trebuchet MS</vt:lpstr>
      <vt:lpstr>Wingdings 2</vt:lpstr>
      <vt:lpstr>Tramonto</vt:lpstr>
      <vt:lpstr>Presentazione standard di PowerPoint</vt:lpstr>
      <vt:lpstr>Introduzione</vt:lpstr>
      <vt:lpstr>Principio dell’azione preventiva</vt:lpstr>
      <vt:lpstr>Obbiettivi della V.I.A.</vt:lpstr>
      <vt:lpstr>Presentazione standard di PowerPoint</vt:lpstr>
      <vt:lpstr>Cenni storici</vt:lpstr>
      <vt:lpstr>Excursus Normativo</vt:lpstr>
      <vt:lpstr>Normativa Comunitaria</vt:lpstr>
      <vt:lpstr>Presentazione standard di PowerPoint</vt:lpstr>
      <vt:lpstr>Normativa Nazionale</vt:lpstr>
      <vt:lpstr>Presentazione standard di PowerPoint</vt:lpstr>
      <vt:lpstr>Procedimento Amministrativo</vt:lpstr>
      <vt:lpstr>Presentazione standard di PowerPoint</vt:lpstr>
      <vt:lpstr>Autorità Competenti</vt:lpstr>
      <vt:lpstr>Presentazione standard di PowerPoint</vt:lpstr>
      <vt:lpstr>Le fasi del procedimento</vt:lpstr>
      <vt:lpstr>Verifica di Assoggettabilità </vt:lpstr>
      <vt:lpstr>Presentazione standard di PowerPoint</vt:lpstr>
      <vt:lpstr>Presentazione standard di PowerPoint</vt:lpstr>
      <vt:lpstr>Definizione dei contenuti del SIA</vt:lpstr>
      <vt:lpstr>Presentazione standard di PowerPoint</vt:lpstr>
      <vt:lpstr>Studio di Impatto Ambientale (SIA)</vt:lpstr>
      <vt:lpstr>Presentazione standard di PowerPoint</vt:lpstr>
      <vt:lpstr>Istanza</vt:lpstr>
      <vt:lpstr>Presentazione standard di PowerPoint</vt:lpstr>
      <vt:lpstr>Presentazione standard di PowerPoint</vt:lpstr>
      <vt:lpstr>Presentazione standard di PowerPoint</vt:lpstr>
      <vt:lpstr>Consultazioni</vt:lpstr>
      <vt:lpstr>Presentazione standard di PowerPoint</vt:lpstr>
      <vt:lpstr>Presentazione standard di PowerPoint</vt:lpstr>
      <vt:lpstr>Valutazione del SIA e delle Consultazioni</vt:lpstr>
      <vt:lpstr>Presentazione standard di PowerPoint</vt:lpstr>
      <vt:lpstr>Decisione</vt:lpstr>
      <vt:lpstr>Presentazione standard di PowerPoint</vt:lpstr>
      <vt:lpstr>Monitoraggio</vt:lpstr>
      <vt:lpstr>Presentazione standard di PowerPoint</vt:lpstr>
    </vt:vector>
  </TitlesOfParts>
  <Company>BASTARDS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</dc:creator>
  <cp:lastModifiedBy>Alessandro Mazzitelli</cp:lastModifiedBy>
  <cp:revision>146</cp:revision>
  <dcterms:created xsi:type="dcterms:W3CDTF">2016-07-01T15:31:11Z</dcterms:created>
  <dcterms:modified xsi:type="dcterms:W3CDTF">2018-10-24T16:26:20Z</dcterms:modified>
</cp:coreProperties>
</file>